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7" r:id="rId6"/>
    <p:sldId id="258" r:id="rId7"/>
    <p:sldId id="267" r:id="rId8"/>
    <p:sldId id="264" r:id="rId9"/>
    <p:sldId id="265" r:id="rId10"/>
    <p:sldId id="266" r:id="rId11"/>
    <p:sldId id="263" r:id="rId12"/>
    <p:sldId id="262" r:id="rId13"/>
    <p:sldId id="268" r:id="rId14"/>
    <p:sldId id="269" r:id="rId15"/>
    <p:sldId id="279" r:id="rId16"/>
    <p:sldId id="277" r:id="rId17"/>
    <p:sldId id="276" r:id="rId18"/>
    <p:sldId id="259" r:id="rId19"/>
    <p:sldId id="270" r:id="rId20"/>
    <p:sldId id="271" r:id="rId21"/>
    <p:sldId id="278" r:id="rId22"/>
    <p:sldId id="285" r:id="rId23"/>
    <p:sldId id="286" r:id="rId24"/>
    <p:sldId id="289" r:id="rId25"/>
    <p:sldId id="287" r:id="rId26"/>
    <p:sldId id="272" r:id="rId27"/>
    <p:sldId id="273" r:id="rId28"/>
    <p:sldId id="274" r:id="rId29"/>
    <p:sldId id="275" r:id="rId30"/>
    <p:sldId id="280" r:id="rId31"/>
    <p:sldId id="281" r:id="rId32"/>
    <p:sldId id="282" r:id="rId33"/>
    <p:sldId id="283" r:id="rId34"/>
    <p:sldId id="284" r:id="rId35"/>
    <p:sldId id="292" r:id="rId36"/>
    <p:sldId id="291" r:id="rId37"/>
    <p:sldId id="294" r:id="rId38"/>
    <p:sldId id="295" r:id="rId39"/>
    <p:sldId id="293" r:id="rId40"/>
    <p:sldId id="296" r:id="rId41"/>
    <p:sldId id="297" r:id="rId42"/>
    <p:sldId id="298" r:id="rId43"/>
    <p:sldId id="299" r:id="rId44"/>
    <p:sldId id="300" r:id="rId4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CFC"/>
    <a:srgbClr val="F4FBFB"/>
    <a:srgbClr val="05B050"/>
    <a:srgbClr val="777C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136" autoAdjust="0"/>
  </p:normalViewPr>
  <p:slideViewPr>
    <p:cSldViewPr snapToGrid="0">
      <p:cViewPr varScale="1">
        <p:scale>
          <a:sx n="105" d="100"/>
          <a:sy n="105" d="100"/>
        </p:scale>
        <p:origin x="840"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image" Target="../media/image210.png"/><Relationship Id="rId4" Type="http://schemas.openxmlformats.org/officeDocument/2006/relationships/image" Target="../media/image2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104880-F2FA-4A81-8FFB-0CE7E3DA11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54AB5DB-07D9-47E8-9192-60DD23928A45}" type="pres">
      <dgm:prSet presAssocID="{9C104880-F2FA-4A81-8FFB-0CE7E3DA1152}" presName="linear" presStyleCnt="0">
        <dgm:presLayoutVars>
          <dgm:animLvl val="lvl"/>
          <dgm:resizeHandles val="exact"/>
        </dgm:presLayoutVars>
      </dgm:prSet>
      <dgm:spPr/>
    </dgm:pt>
  </dgm:ptLst>
  <dgm:cxnLst>
    <dgm:cxn modelId="{3977B98C-ADF7-4888-A88C-9087B65F56BB}" type="presOf" srcId="{9C104880-F2FA-4A81-8FFB-0CE7E3DA1152}" destId="{B54AB5DB-07D9-47E8-9192-60DD23928A4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104880-F2FA-4A81-8FFB-0CE7E3DA11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C5762771-2F6D-45A9-AF8A-51351D4F438D}">
          <dgm:prSet custT="1"/>
          <dgm:spPr>
            <a:solidFill>
              <a:srgbClr val="002060"/>
            </a:solidFill>
          </dgm:spPr>
          <dgm:t>
            <a:bodyPr/>
            <a:lstStyle/>
            <a:p>
              <a14:m>
                <m:oMath xmlns:m="http://schemas.openxmlformats.org/officeDocument/2006/math">
                  <m:r>
                    <a:rPr lang="it-IT" sz="1800" b="0" i="1" dirty="0" smtClean="0">
                      <a:latin typeface="Cambria Math" panose="02040503050406030204" pitchFamily="18" charset="0"/>
                    </a:rPr>
                    <m:t>𝑚</m:t>
                  </m:r>
                </m:oMath>
              </a14:m>
              <a:r>
                <a:rPr lang="en-US" sz="1800" dirty="0">
                  <a:latin typeface="Helvetica" pitchFamily="2" charset="0"/>
                </a:rPr>
                <a:t> = 6 for spatial bodies, 3 for planar</a:t>
              </a:r>
            </a:p>
          </dgm:t>
        </dgm:pt>
      </mc:Choice>
      <mc:Fallback xmlns="">
        <dgm:pt modelId="{C5762771-2F6D-45A9-AF8A-51351D4F438D}">
          <dgm:prSet custT="1"/>
          <dgm:spPr>
            <a:solidFill>
              <a:srgbClr val="002060"/>
            </a:solidFill>
          </dgm:spPr>
          <dgm:t>
            <a:bodyPr/>
            <a:lstStyle/>
            <a:p>
              <a:r>
                <a:rPr lang="it-IT" sz="1800" b="0" i="0" dirty="0">
                  <a:latin typeface="Cambria Math" panose="02040503050406030204" pitchFamily="18" charset="0"/>
                </a:rPr>
                <a:t>𝑚</a:t>
              </a:r>
              <a:r>
                <a:rPr lang="en-US" sz="1800" dirty="0">
                  <a:latin typeface="Helvetica" pitchFamily="2" charset="0"/>
                </a:rPr>
                <a:t> = 6 for spatial bodies, 3 for planar</a:t>
              </a:r>
            </a:p>
          </dgm:t>
        </dgm:pt>
      </mc:Fallback>
    </mc:AlternateContent>
    <dgm:pt modelId="{D344A859-02C6-4CA6-B878-D3D15E1C3A7B}" type="parTrans" cxnId="{84950D1F-A62E-47B9-95D0-204C70BBE3DA}">
      <dgm:prSet/>
      <dgm:spPr/>
      <dgm:t>
        <a:bodyPr/>
        <a:lstStyle/>
        <a:p>
          <a:endParaRPr lang="en-US"/>
        </a:p>
      </dgm:t>
    </dgm:pt>
    <dgm:pt modelId="{4E305CF1-5388-43BD-9027-31E425FE32DA}" type="sibTrans" cxnId="{84950D1F-A62E-47B9-95D0-204C70BBE3DA}">
      <dgm:prSet/>
      <dgm:spPr/>
      <dgm:t>
        <a:bodyPr/>
        <a:lstStyle/>
        <a:p>
          <a:endParaRPr lang="en-US"/>
        </a:p>
      </dgm:t>
    </dgm:pt>
    <mc:AlternateContent xmlns:mc="http://schemas.openxmlformats.org/markup-compatibility/2006" xmlns:a14="http://schemas.microsoft.com/office/drawing/2010/main">
      <mc:Choice Requires="a14">
        <dgm:pt modelId="{23987A11-DB93-42A3-93E4-A657B9A8BA37}">
          <dgm:prSet custT="1"/>
          <dgm:spPr>
            <a:solidFill>
              <a:srgbClr val="002060"/>
            </a:solidFill>
          </dgm:spPr>
          <dgm:t>
            <a:bodyPr/>
            <a:lstStyle/>
            <a:p>
              <a14:m>
                <m:oMath xmlns:m="http://schemas.openxmlformats.org/officeDocument/2006/math">
                  <m:r>
                    <a:rPr lang="it-IT" sz="1800" b="0" i="1" smtClean="0">
                      <a:latin typeface="Cambria Math" panose="02040503050406030204" pitchFamily="18" charset="0"/>
                    </a:rPr>
                    <m:t>𝑁</m:t>
                  </m:r>
                </m:oMath>
              </a14:m>
              <a:r>
                <a:rPr lang="it-IT" sz="1800" dirty="0">
                  <a:latin typeface="Helvetica" pitchFamily="2" charset="0"/>
                </a:rPr>
                <a:t> = number of bodies, including ground </a:t>
              </a:r>
              <a:endParaRPr lang="en-US" sz="1800" dirty="0">
                <a:latin typeface="Helvetica" pitchFamily="2" charset="0"/>
              </a:endParaRPr>
            </a:p>
          </dgm:t>
        </dgm:pt>
      </mc:Choice>
      <mc:Fallback xmlns="">
        <dgm:pt modelId="{23987A11-DB93-42A3-93E4-A657B9A8BA37}">
          <dgm:prSet custT="1"/>
          <dgm:spPr>
            <a:solidFill>
              <a:srgbClr val="002060"/>
            </a:solidFill>
          </dgm:spPr>
          <dgm:t>
            <a:bodyPr/>
            <a:lstStyle/>
            <a:p>
              <a:r>
                <a:rPr lang="it-IT" sz="1800" b="0" i="0">
                  <a:latin typeface="Cambria Math" panose="02040503050406030204" pitchFamily="18" charset="0"/>
                </a:rPr>
                <a:t>𝑁</a:t>
              </a:r>
              <a:r>
                <a:rPr lang="it-IT" sz="1800" dirty="0">
                  <a:latin typeface="Helvetica" pitchFamily="2" charset="0"/>
                </a:rPr>
                <a:t> = number of bodies, including ground </a:t>
              </a:r>
              <a:endParaRPr lang="en-US" sz="1800" dirty="0">
                <a:latin typeface="Helvetica" pitchFamily="2" charset="0"/>
              </a:endParaRPr>
            </a:p>
          </dgm:t>
        </dgm:pt>
      </mc:Fallback>
    </mc:AlternateContent>
    <dgm:pt modelId="{F295EB69-400C-465E-AEDC-39499D28C0D7}" type="parTrans" cxnId="{2EA1C895-D8C4-41A7-92B6-074BFE2D5170}">
      <dgm:prSet/>
      <dgm:spPr/>
      <dgm:t>
        <a:bodyPr/>
        <a:lstStyle/>
        <a:p>
          <a:endParaRPr lang="en-US"/>
        </a:p>
      </dgm:t>
    </dgm:pt>
    <dgm:pt modelId="{F712E78B-5F63-46AC-BDFA-5547F1424AFB}" type="sibTrans" cxnId="{2EA1C895-D8C4-41A7-92B6-074BFE2D5170}">
      <dgm:prSet/>
      <dgm:spPr/>
      <dgm:t>
        <a:bodyPr/>
        <a:lstStyle/>
        <a:p>
          <a:endParaRPr lang="en-US"/>
        </a:p>
      </dgm:t>
    </dgm:pt>
    <mc:AlternateContent xmlns:mc="http://schemas.openxmlformats.org/markup-compatibility/2006" xmlns:a14="http://schemas.microsoft.com/office/drawing/2010/main">
      <mc:Choice Requires="a14">
        <dgm:pt modelId="{5FD23F5C-4118-404E-9B6A-20605BF43E8A}">
          <dgm:prSet custT="1"/>
          <dgm:spPr>
            <a:solidFill>
              <a:srgbClr val="002060"/>
            </a:solidFill>
          </dgm:spPr>
          <dgm:t>
            <a:bodyPr/>
            <a:lstStyle/>
            <a:p>
              <a14:m>
                <m:oMath xmlns:m="http://schemas.openxmlformats.org/officeDocument/2006/math">
                  <m:r>
                    <a:rPr lang="it-IT" sz="1800" b="0" i="1" smtClean="0">
                      <a:latin typeface="Cambria Math" panose="02040503050406030204" pitchFamily="18" charset="0"/>
                    </a:rPr>
                    <m:t>𝐽</m:t>
                  </m:r>
                </m:oMath>
              </a14:m>
              <a:r>
                <a:rPr lang="it-IT" sz="1800" dirty="0">
                  <a:latin typeface="Helvetica" pitchFamily="2" charset="0"/>
                </a:rPr>
                <a:t> =  number of joints</a:t>
              </a:r>
              <a:endParaRPr lang="en-US" sz="1800" dirty="0">
                <a:latin typeface="Helvetica" pitchFamily="2" charset="0"/>
              </a:endParaRPr>
            </a:p>
          </dgm:t>
        </dgm:pt>
      </mc:Choice>
      <mc:Fallback xmlns="">
        <dgm:pt modelId="{5FD23F5C-4118-404E-9B6A-20605BF43E8A}">
          <dgm:prSet custT="1"/>
          <dgm:spPr>
            <a:solidFill>
              <a:srgbClr val="002060"/>
            </a:solidFill>
          </dgm:spPr>
          <dgm:t>
            <a:bodyPr/>
            <a:lstStyle/>
            <a:p>
              <a:r>
                <a:rPr lang="it-IT" sz="1800" b="0" i="0">
                  <a:latin typeface="Cambria Math" panose="02040503050406030204" pitchFamily="18" charset="0"/>
                </a:rPr>
                <a:t>𝐽</a:t>
              </a:r>
              <a:r>
                <a:rPr lang="it-IT" sz="1800" dirty="0">
                  <a:latin typeface="Helvetica" pitchFamily="2" charset="0"/>
                </a:rPr>
                <a:t> =  number of joints</a:t>
              </a:r>
              <a:endParaRPr lang="en-US" sz="1800" dirty="0">
                <a:latin typeface="Helvetica" pitchFamily="2" charset="0"/>
              </a:endParaRPr>
            </a:p>
          </dgm:t>
        </dgm:pt>
      </mc:Fallback>
    </mc:AlternateContent>
    <dgm:pt modelId="{1CB89354-944B-477A-A656-DFFDDDA240AE}" type="parTrans" cxnId="{0D8BB500-1A94-4A42-A000-B76F18C39F80}">
      <dgm:prSet/>
      <dgm:spPr/>
      <dgm:t>
        <a:bodyPr/>
        <a:lstStyle/>
        <a:p>
          <a:endParaRPr lang="en-US"/>
        </a:p>
      </dgm:t>
    </dgm:pt>
    <dgm:pt modelId="{1A944384-D3AE-4C8E-8040-ECF75143728F}" type="sibTrans" cxnId="{0D8BB500-1A94-4A42-A000-B76F18C39F80}">
      <dgm:prSet/>
      <dgm:spPr/>
      <dgm:t>
        <a:bodyPr/>
        <a:lstStyle/>
        <a:p>
          <a:endParaRPr lang="en-US"/>
        </a:p>
      </dgm:t>
    </dgm:pt>
    <mc:AlternateContent xmlns:mc="http://schemas.openxmlformats.org/markup-compatibility/2006" xmlns:a14="http://schemas.microsoft.com/office/drawing/2010/main">
      <mc:Choice Requires="a14">
        <dgm:pt modelId="{293BB418-3AFF-4619-8D0F-EA32002A5658}">
          <dgm:prSet custT="1"/>
          <dgm:spPr>
            <a:solidFill>
              <a:srgbClr val="002060"/>
            </a:solidFill>
          </dgm:spPr>
          <dgm:t>
            <a:bodyPr/>
            <a:lstStyle/>
            <a:p>
              <a14:m>
                <m:oMath xmlns:m="http://schemas.openxmlformats.org/officeDocument/2006/math">
                  <m:sSub>
                    <m:sSubPr>
                      <m:ctrlPr>
                        <a:rPr lang="en-US" sz="1800" i="1" smtClean="0">
                          <a:latin typeface="Cambria Math" panose="02040503050406030204" pitchFamily="18" charset="0"/>
                        </a:rPr>
                      </m:ctrlPr>
                    </m:sSubPr>
                    <m:e>
                      <m:r>
                        <a:rPr lang="it-IT" sz="1800" b="0" i="1" smtClean="0">
                          <a:latin typeface="Cambria Math" panose="02040503050406030204" pitchFamily="18" charset="0"/>
                        </a:rPr>
                        <m:t>𝑓</m:t>
                      </m:r>
                    </m:e>
                    <m:sub>
                      <m:r>
                        <a:rPr lang="it-IT" sz="1800" b="0" i="1" smtClean="0">
                          <a:latin typeface="Cambria Math" panose="02040503050406030204" pitchFamily="18" charset="0"/>
                        </a:rPr>
                        <m:t>𝑖</m:t>
                      </m:r>
                    </m:sub>
                  </m:sSub>
                </m:oMath>
              </a14:m>
              <a:r>
                <a:rPr lang="en-US" sz="1800" dirty="0">
                  <a:latin typeface="Helvetica" pitchFamily="2" charset="0"/>
                </a:rPr>
                <a:t> = degrees of freedom of the i-esim joint</a:t>
              </a:r>
            </a:p>
          </dgm:t>
        </dgm:pt>
      </mc:Choice>
      <mc:Fallback xmlns="">
        <dgm:pt modelId="{293BB418-3AFF-4619-8D0F-EA32002A5658}">
          <dgm:prSet custT="1"/>
          <dgm:spPr>
            <a:solidFill>
              <a:srgbClr val="002060"/>
            </a:solidFill>
          </dgm:spPr>
          <dgm:t>
            <a:bodyPr/>
            <a:lstStyle/>
            <a:p>
              <a:r>
                <a:rPr lang="it-IT" sz="1800" b="0" i="0">
                  <a:latin typeface="Cambria Math" panose="02040503050406030204" pitchFamily="18" charset="0"/>
                </a:rPr>
                <a:t>𝑓</a:t>
              </a:r>
              <a:r>
                <a:rPr lang="en-US" sz="1800" b="0" i="0">
                  <a:latin typeface="Cambria Math" panose="02040503050406030204" pitchFamily="18" charset="0"/>
                </a:rPr>
                <a:t>_</a:t>
              </a:r>
              <a:r>
                <a:rPr lang="it-IT" sz="1800" b="0" i="0">
                  <a:latin typeface="Cambria Math" panose="02040503050406030204" pitchFamily="18" charset="0"/>
                </a:rPr>
                <a:t>𝑖</a:t>
              </a:r>
              <a:r>
                <a:rPr lang="en-US" sz="1800" dirty="0">
                  <a:latin typeface="Helvetica" pitchFamily="2" charset="0"/>
                </a:rPr>
                <a:t> = degrees of freedom of the i-esim joint</a:t>
              </a:r>
            </a:p>
          </dgm:t>
        </dgm:pt>
      </mc:Fallback>
    </mc:AlternateContent>
    <dgm:pt modelId="{64BC7C3A-1BB6-4205-BAB9-57CC343B7AFB}" type="parTrans" cxnId="{14D75651-8AB1-4F8D-B645-C99370E721D8}">
      <dgm:prSet/>
      <dgm:spPr/>
      <dgm:t>
        <a:bodyPr/>
        <a:lstStyle/>
        <a:p>
          <a:endParaRPr lang="en-US"/>
        </a:p>
      </dgm:t>
    </dgm:pt>
    <dgm:pt modelId="{FC450E33-5D44-4BEA-92E3-EC8B2CC3A8EC}" type="sibTrans" cxnId="{14D75651-8AB1-4F8D-B645-C99370E721D8}">
      <dgm:prSet/>
      <dgm:spPr/>
      <dgm:t>
        <a:bodyPr/>
        <a:lstStyle/>
        <a:p>
          <a:endParaRPr lang="en-US"/>
        </a:p>
      </dgm:t>
    </dgm:pt>
    <dgm:pt modelId="{B54AB5DB-07D9-47E8-9192-60DD23928A45}" type="pres">
      <dgm:prSet presAssocID="{9C104880-F2FA-4A81-8FFB-0CE7E3DA1152}" presName="linear" presStyleCnt="0">
        <dgm:presLayoutVars>
          <dgm:animLvl val="lvl"/>
          <dgm:resizeHandles val="exact"/>
        </dgm:presLayoutVars>
      </dgm:prSet>
      <dgm:spPr/>
    </dgm:pt>
    <dgm:pt modelId="{F700575E-9B8D-43C0-BA72-800157F4FCC4}" type="pres">
      <dgm:prSet presAssocID="{C5762771-2F6D-45A9-AF8A-51351D4F438D}" presName="parentText" presStyleLbl="node1" presStyleIdx="0" presStyleCnt="4" custLinFactNeighborX="104" custLinFactNeighborY="22749">
        <dgm:presLayoutVars>
          <dgm:chMax val="0"/>
          <dgm:bulletEnabled val="1"/>
        </dgm:presLayoutVars>
      </dgm:prSet>
      <dgm:spPr/>
    </dgm:pt>
    <dgm:pt modelId="{50C69A0C-EE69-41BE-908F-BBB0C7A5FF0B}" type="pres">
      <dgm:prSet presAssocID="{4E305CF1-5388-43BD-9027-31E425FE32DA}" presName="spacer" presStyleCnt="0"/>
      <dgm:spPr/>
    </dgm:pt>
    <dgm:pt modelId="{112332AF-1942-44D3-AF39-D7877C2E0364}" type="pres">
      <dgm:prSet presAssocID="{23987A11-DB93-42A3-93E4-A657B9A8BA37}" presName="parentText" presStyleLbl="node1" presStyleIdx="1" presStyleCnt="4">
        <dgm:presLayoutVars>
          <dgm:chMax val="0"/>
          <dgm:bulletEnabled val="1"/>
        </dgm:presLayoutVars>
      </dgm:prSet>
      <dgm:spPr/>
    </dgm:pt>
    <dgm:pt modelId="{E63F39DB-EB0F-4AB8-8215-7D304CB9E524}" type="pres">
      <dgm:prSet presAssocID="{F712E78B-5F63-46AC-BDFA-5547F1424AFB}" presName="spacer" presStyleCnt="0"/>
      <dgm:spPr/>
    </dgm:pt>
    <dgm:pt modelId="{9C3A7ABD-D579-4E7F-A0C7-BA277587AF77}" type="pres">
      <dgm:prSet presAssocID="{5FD23F5C-4118-404E-9B6A-20605BF43E8A}" presName="parentText" presStyleLbl="node1" presStyleIdx="2" presStyleCnt="4">
        <dgm:presLayoutVars>
          <dgm:chMax val="0"/>
          <dgm:bulletEnabled val="1"/>
        </dgm:presLayoutVars>
      </dgm:prSet>
      <dgm:spPr/>
    </dgm:pt>
    <dgm:pt modelId="{9C2217DF-03B8-4FA6-8DC2-65E3DED92E76}" type="pres">
      <dgm:prSet presAssocID="{1A944384-D3AE-4C8E-8040-ECF75143728F}" presName="spacer" presStyleCnt="0"/>
      <dgm:spPr/>
    </dgm:pt>
    <dgm:pt modelId="{ABE7ED5C-FE54-40F1-ACC1-08C92B6E54EF}" type="pres">
      <dgm:prSet presAssocID="{293BB418-3AFF-4619-8D0F-EA32002A5658}" presName="parentText" presStyleLbl="node1" presStyleIdx="3" presStyleCnt="4">
        <dgm:presLayoutVars>
          <dgm:chMax val="0"/>
          <dgm:bulletEnabled val="1"/>
        </dgm:presLayoutVars>
      </dgm:prSet>
      <dgm:spPr/>
    </dgm:pt>
  </dgm:ptLst>
  <dgm:cxnLst>
    <dgm:cxn modelId="{0D8BB500-1A94-4A42-A000-B76F18C39F80}" srcId="{9C104880-F2FA-4A81-8FFB-0CE7E3DA1152}" destId="{5FD23F5C-4118-404E-9B6A-20605BF43E8A}" srcOrd="2" destOrd="0" parTransId="{1CB89354-944B-477A-A656-DFFDDDA240AE}" sibTransId="{1A944384-D3AE-4C8E-8040-ECF75143728F}"/>
    <dgm:cxn modelId="{04F03014-E76A-4F4F-A3BC-CABC74D1920F}" type="presOf" srcId="{23987A11-DB93-42A3-93E4-A657B9A8BA37}" destId="{112332AF-1942-44D3-AF39-D7877C2E0364}" srcOrd="0" destOrd="0" presId="urn:microsoft.com/office/officeart/2005/8/layout/vList2"/>
    <dgm:cxn modelId="{84950D1F-A62E-47B9-95D0-204C70BBE3DA}" srcId="{9C104880-F2FA-4A81-8FFB-0CE7E3DA1152}" destId="{C5762771-2F6D-45A9-AF8A-51351D4F438D}" srcOrd="0" destOrd="0" parTransId="{D344A859-02C6-4CA6-B878-D3D15E1C3A7B}" sibTransId="{4E305CF1-5388-43BD-9027-31E425FE32DA}"/>
    <dgm:cxn modelId="{14D75651-8AB1-4F8D-B645-C99370E721D8}" srcId="{9C104880-F2FA-4A81-8FFB-0CE7E3DA1152}" destId="{293BB418-3AFF-4619-8D0F-EA32002A5658}" srcOrd="3" destOrd="0" parTransId="{64BC7C3A-1BB6-4205-BAB9-57CC343B7AFB}" sibTransId="{FC450E33-5D44-4BEA-92E3-EC8B2CC3A8EC}"/>
    <dgm:cxn modelId="{FC71D953-B763-4610-9259-63DA71EE3236}" type="presOf" srcId="{5FD23F5C-4118-404E-9B6A-20605BF43E8A}" destId="{9C3A7ABD-D579-4E7F-A0C7-BA277587AF77}" srcOrd="0" destOrd="0" presId="urn:microsoft.com/office/officeart/2005/8/layout/vList2"/>
    <dgm:cxn modelId="{D084196F-35EE-4A48-9193-B10A212C6420}" type="presOf" srcId="{C5762771-2F6D-45A9-AF8A-51351D4F438D}" destId="{F700575E-9B8D-43C0-BA72-800157F4FCC4}" srcOrd="0" destOrd="0" presId="urn:microsoft.com/office/officeart/2005/8/layout/vList2"/>
    <dgm:cxn modelId="{3977B98C-ADF7-4888-A88C-9087B65F56BB}" type="presOf" srcId="{9C104880-F2FA-4A81-8FFB-0CE7E3DA1152}" destId="{B54AB5DB-07D9-47E8-9192-60DD23928A45}" srcOrd="0" destOrd="0" presId="urn:microsoft.com/office/officeart/2005/8/layout/vList2"/>
    <dgm:cxn modelId="{2EA1C895-D8C4-41A7-92B6-074BFE2D5170}" srcId="{9C104880-F2FA-4A81-8FFB-0CE7E3DA1152}" destId="{23987A11-DB93-42A3-93E4-A657B9A8BA37}" srcOrd="1" destOrd="0" parTransId="{F295EB69-400C-465E-AEDC-39499D28C0D7}" sibTransId="{F712E78B-5F63-46AC-BDFA-5547F1424AFB}"/>
    <dgm:cxn modelId="{19333DC9-EA92-4821-8298-64C41C11AD5C}" type="presOf" srcId="{293BB418-3AFF-4619-8D0F-EA32002A5658}" destId="{ABE7ED5C-FE54-40F1-ACC1-08C92B6E54EF}" srcOrd="0" destOrd="0" presId="urn:microsoft.com/office/officeart/2005/8/layout/vList2"/>
    <dgm:cxn modelId="{EA1F68EF-F635-487C-A6D4-5AC1F336ABCE}" type="presParOf" srcId="{B54AB5DB-07D9-47E8-9192-60DD23928A45}" destId="{F700575E-9B8D-43C0-BA72-800157F4FCC4}" srcOrd="0" destOrd="0" presId="urn:microsoft.com/office/officeart/2005/8/layout/vList2"/>
    <dgm:cxn modelId="{62539A75-7F60-44E0-87BA-C493D4D64476}" type="presParOf" srcId="{B54AB5DB-07D9-47E8-9192-60DD23928A45}" destId="{50C69A0C-EE69-41BE-908F-BBB0C7A5FF0B}" srcOrd="1" destOrd="0" presId="urn:microsoft.com/office/officeart/2005/8/layout/vList2"/>
    <dgm:cxn modelId="{04F9A2EA-7B67-4015-A14D-B95235AD01CF}" type="presParOf" srcId="{B54AB5DB-07D9-47E8-9192-60DD23928A45}" destId="{112332AF-1942-44D3-AF39-D7877C2E0364}" srcOrd="2" destOrd="0" presId="urn:microsoft.com/office/officeart/2005/8/layout/vList2"/>
    <dgm:cxn modelId="{E9071409-CAB6-4BD5-A6DB-3C8EE81B0E92}" type="presParOf" srcId="{B54AB5DB-07D9-47E8-9192-60DD23928A45}" destId="{E63F39DB-EB0F-4AB8-8215-7D304CB9E524}" srcOrd="3" destOrd="0" presId="urn:microsoft.com/office/officeart/2005/8/layout/vList2"/>
    <dgm:cxn modelId="{D13AA7BC-E34C-48FD-801A-D64923D7172F}" type="presParOf" srcId="{B54AB5DB-07D9-47E8-9192-60DD23928A45}" destId="{9C3A7ABD-D579-4E7F-A0C7-BA277587AF77}" srcOrd="4" destOrd="0" presId="urn:microsoft.com/office/officeart/2005/8/layout/vList2"/>
    <dgm:cxn modelId="{1603AA8E-A634-48E1-AD49-929B856AE12E}" type="presParOf" srcId="{B54AB5DB-07D9-47E8-9192-60DD23928A45}" destId="{9C2217DF-03B8-4FA6-8DC2-65E3DED92E76}" srcOrd="5" destOrd="0" presId="urn:microsoft.com/office/officeart/2005/8/layout/vList2"/>
    <dgm:cxn modelId="{698A751C-10DF-4B6D-A744-277E630D296E}" type="presParOf" srcId="{B54AB5DB-07D9-47E8-9192-60DD23928A45}" destId="{ABE7ED5C-FE54-40F1-ACC1-08C92B6E54E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104880-F2FA-4A81-8FFB-0CE7E3DA11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5762771-2F6D-45A9-AF8A-51351D4F438D}">
      <dgm:prSet custT="1"/>
      <dgm:spPr>
        <a:blipFill>
          <a:blip xmlns:r="http://schemas.openxmlformats.org/officeDocument/2006/relationships" r:embed="rId1"/>
          <a:stretch>
            <a:fillRect/>
          </a:stretch>
        </a:blipFill>
      </dgm:spPr>
      <dgm:t>
        <a:bodyPr/>
        <a:lstStyle/>
        <a:p>
          <a:r>
            <a:rPr lang="it-IT">
              <a:noFill/>
            </a:rPr>
            <a:t> </a:t>
          </a:r>
        </a:p>
      </dgm:t>
    </dgm:pt>
    <dgm:pt modelId="{D344A859-02C6-4CA6-B878-D3D15E1C3A7B}" type="parTrans" cxnId="{84950D1F-A62E-47B9-95D0-204C70BBE3DA}">
      <dgm:prSet/>
      <dgm:spPr/>
      <dgm:t>
        <a:bodyPr/>
        <a:lstStyle/>
        <a:p>
          <a:endParaRPr lang="en-US"/>
        </a:p>
      </dgm:t>
    </dgm:pt>
    <dgm:pt modelId="{4E305CF1-5388-43BD-9027-31E425FE32DA}" type="sibTrans" cxnId="{84950D1F-A62E-47B9-95D0-204C70BBE3DA}">
      <dgm:prSet/>
      <dgm:spPr/>
      <dgm:t>
        <a:bodyPr/>
        <a:lstStyle/>
        <a:p>
          <a:endParaRPr lang="en-US"/>
        </a:p>
      </dgm:t>
    </dgm:pt>
    <dgm:pt modelId="{23987A11-DB93-42A3-93E4-A657B9A8BA37}">
      <dgm:prSet custT="1"/>
      <dgm:spPr>
        <a:blipFill>
          <a:blip xmlns:r="http://schemas.openxmlformats.org/officeDocument/2006/relationships" r:embed="rId2"/>
          <a:stretch>
            <a:fillRect/>
          </a:stretch>
        </a:blipFill>
      </dgm:spPr>
      <dgm:t>
        <a:bodyPr/>
        <a:lstStyle/>
        <a:p>
          <a:r>
            <a:rPr lang="it-IT">
              <a:noFill/>
            </a:rPr>
            <a:t> </a:t>
          </a:r>
        </a:p>
      </dgm:t>
    </dgm:pt>
    <dgm:pt modelId="{F295EB69-400C-465E-AEDC-39499D28C0D7}" type="parTrans" cxnId="{2EA1C895-D8C4-41A7-92B6-074BFE2D5170}">
      <dgm:prSet/>
      <dgm:spPr/>
      <dgm:t>
        <a:bodyPr/>
        <a:lstStyle/>
        <a:p>
          <a:endParaRPr lang="en-US"/>
        </a:p>
      </dgm:t>
    </dgm:pt>
    <dgm:pt modelId="{F712E78B-5F63-46AC-BDFA-5547F1424AFB}" type="sibTrans" cxnId="{2EA1C895-D8C4-41A7-92B6-074BFE2D5170}">
      <dgm:prSet/>
      <dgm:spPr/>
      <dgm:t>
        <a:bodyPr/>
        <a:lstStyle/>
        <a:p>
          <a:endParaRPr lang="en-US"/>
        </a:p>
      </dgm:t>
    </dgm:pt>
    <dgm:pt modelId="{5FD23F5C-4118-404E-9B6A-20605BF43E8A}">
      <dgm:prSet custT="1"/>
      <dgm:spPr>
        <a:blipFill>
          <a:blip xmlns:r="http://schemas.openxmlformats.org/officeDocument/2006/relationships" r:embed="rId3"/>
          <a:stretch>
            <a:fillRect/>
          </a:stretch>
        </a:blipFill>
      </dgm:spPr>
      <dgm:t>
        <a:bodyPr/>
        <a:lstStyle/>
        <a:p>
          <a:r>
            <a:rPr lang="it-IT">
              <a:noFill/>
            </a:rPr>
            <a:t> </a:t>
          </a:r>
        </a:p>
      </dgm:t>
    </dgm:pt>
    <dgm:pt modelId="{1CB89354-944B-477A-A656-DFFDDDA240AE}" type="parTrans" cxnId="{0D8BB500-1A94-4A42-A000-B76F18C39F80}">
      <dgm:prSet/>
      <dgm:spPr/>
      <dgm:t>
        <a:bodyPr/>
        <a:lstStyle/>
        <a:p>
          <a:endParaRPr lang="en-US"/>
        </a:p>
      </dgm:t>
    </dgm:pt>
    <dgm:pt modelId="{1A944384-D3AE-4C8E-8040-ECF75143728F}" type="sibTrans" cxnId="{0D8BB500-1A94-4A42-A000-B76F18C39F80}">
      <dgm:prSet/>
      <dgm:spPr/>
      <dgm:t>
        <a:bodyPr/>
        <a:lstStyle/>
        <a:p>
          <a:endParaRPr lang="en-US"/>
        </a:p>
      </dgm:t>
    </dgm:pt>
    <dgm:pt modelId="{293BB418-3AFF-4619-8D0F-EA32002A5658}">
      <dgm:prSet custT="1"/>
      <dgm:spPr>
        <a:blipFill>
          <a:blip xmlns:r="http://schemas.openxmlformats.org/officeDocument/2006/relationships" r:embed="rId4"/>
          <a:stretch>
            <a:fillRect l="-229"/>
          </a:stretch>
        </a:blipFill>
      </dgm:spPr>
      <dgm:t>
        <a:bodyPr/>
        <a:lstStyle/>
        <a:p>
          <a:r>
            <a:rPr lang="it-IT">
              <a:noFill/>
            </a:rPr>
            <a:t> </a:t>
          </a:r>
        </a:p>
      </dgm:t>
    </dgm:pt>
    <dgm:pt modelId="{64BC7C3A-1BB6-4205-BAB9-57CC343B7AFB}" type="parTrans" cxnId="{14D75651-8AB1-4F8D-B645-C99370E721D8}">
      <dgm:prSet/>
      <dgm:spPr/>
      <dgm:t>
        <a:bodyPr/>
        <a:lstStyle/>
        <a:p>
          <a:endParaRPr lang="en-US"/>
        </a:p>
      </dgm:t>
    </dgm:pt>
    <dgm:pt modelId="{FC450E33-5D44-4BEA-92E3-EC8B2CC3A8EC}" type="sibTrans" cxnId="{14D75651-8AB1-4F8D-B645-C99370E721D8}">
      <dgm:prSet/>
      <dgm:spPr/>
      <dgm:t>
        <a:bodyPr/>
        <a:lstStyle/>
        <a:p>
          <a:endParaRPr lang="en-US"/>
        </a:p>
      </dgm:t>
    </dgm:pt>
    <dgm:pt modelId="{B54AB5DB-07D9-47E8-9192-60DD23928A45}" type="pres">
      <dgm:prSet presAssocID="{9C104880-F2FA-4A81-8FFB-0CE7E3DA1152}" presName="linear" presStyleCnt="0">
        <dgm:presLayoutVars>
          <dgm:animLvl val="lvl"/>
          <dgm:resizeHandles val="exact"/>
        </dgm:presLayoutVars>
      </dgm:prSet>
      <dgm:spPr/>
    </dgm:pt>
    <dgm:pt modelId="{F700575E-9B8D-43C0-BA72-800157F4FCC4}" type="pres">
      <dgm:prSet presAssocID="{C5762771-2F6D-45A9-AF8A-51351D4F438D}" presName="parentText" presStyleLbl="node1" presStyleIdx="0" presStyleCnt="4" custLinFactNeighborX="104" custLinFactNeighborY="22749">
        <dgm:presLayoutVars>
          <dgm:chMax val="0"/>
          <dgm:bulletEnabled val="1"/>
        </dgm:presLayoutVars>
      </dgm:prSet>
      <dgm:spPr/>
    </dgm:pt>
    <dgm:pt modelId="{50C69A0C-EE69-41BE-908F-BBB0C7A5FF0B}" type="pres">
      <dgm:prSet presAssocID="{4E305CF1-5388-43BD-9027-31E425FE32DA}" presName="spacer" presStyleCnt="0"/>
      <dgm:spPr/>
    </dgm:pt>
    <dgm:pt modelId="{112332AF-1942-44D3-AF39-D7877C2E0364}" type="pres">
      <dgm:prSet presAssocID="{23987A11-DB93-42A3-93E4-A657B9A8BA37}" presName="parentText" presStyleLbl="node1" presStyleIdx="1" presStyleCnt="4">
        <dgm:presLayoutVars>
          <dgm:chMax val="0"/>
          <dgm:bulletEnabled val="1"/>
        </dgm:presLayoutVars>
      </dgm:prSet>
      <dgm:spPr/>
    </dgm:pt>
    <dgm:pt modelId="{E63F39DB-EB0F-4AB8-8215-7D304CB9E524}" type="pres">
      <dgm:prSet presAssocID="{F712E78B-5F63-46AC-BDFA-5547F1424AFB}" presName="spacer" presStyleCnt="0"/>
      <dgm:spPr/>
    </dgm:pt>
    <dgm:pt modelId="{9C3A7ABD-D579-4E7F-A0C7-BA277587AF77}" type="pres">
      <dgm:prSet presAssocID="{5FD23F5C-4118-404E-9B6A-20605BF43E8A}" presName="parentText" presStyleLbl="node1" presStyleIdx="2" presStyleCnt="4">
        <dgm:presLayoutVars>
          <dgm:chMax val="0"/>
          <dgm:bulletEnabled val="1"/>
        </dgm:presLayoutVars>
      </dgm:prSet>
      <dgm:spPr/>
    </dgm:pt>
    <dgm:pt modelId="{9C2217DF-03B8-4FA6-8DC2-65E3DED92E76}" type="pres">
      <dgm:prSet presAssocID="{1A944384-D3AE-4C8E-8040-ECF75143728F}" presName="spacer" presStyleCnt="0"/>
      <dgm:spPr/>
    </dgm:pt>
    <dgm:pt modelId="{ABE7ED5C-FE54-40F1-ACC1-08C92B6E54EF}" type="pres">
      <dgm:prSet presAssocID="{293BB418-3AFF-4619-8D0F-EA32002A5658}" presName="parentText" presStyleLbl="node1" presStyleIdx="3" presStyleCnt="4">
        <dgm:presLayoutVars>
          <dgm:chMax val="0"/>
          <dgm:bulletEnabled val="1"/>
        </dgm:presLayoutVars>
      </dgm:prSet>
      <dgm:spPr/>
    </dgm:pt>
  </dgm:ptLst>
  <dgm:cxnLst>
    <dgm:cxn modelId="{0D8BB500-1A94-4A42-A000-B76F18C39F80}" srcId="{9C104880-F2FA-4A81-8FFB-0CE7E3DA1152}" destId="{5FD23F5C-4118-404E-9B6A-20605BF43E8A}" srcOrd="2" destOrd="0" parTransId="{1CB89354-944B-477A-A656-DFFDDDA240AE}" sibTransId="{1A944384-D3AE-4C8E-8040-ECF75143728F}"/>
    <dgm:cxn modelId="{04F03014-E76A-4F4F-A3BC-CABC74D1920F}" type="presOf" srcId="{23987A11-DB93-42A3-93E4-A657B9A8BA37}" destId="{112332AF-1942-44D3-AF39-D7877C2E0364}" srcOrd="0" destOrd="0" presId="urn:microsoft.com/office/officeart/2005/8/layout/vList2"/>
    <dgm:cxn modelId="{84950D1F-A62E-47B9-95D0-204C70BBE3DA}" srcId="{9C104880-F2FA-4A81-8FFB-0CE7E3DA1152}" destId="{C5762771-2F6D-45A9-AF8A-51351D4F438D}" srcOrd="0" destOrd="0" parTransId="{D344A859-02C6-4CA6-B878-D3D15E1C3A7B}" sibTransId="{4E305CF1-5388-43BD-9027-31E425FE32DA}"/>
    <dgm:cxn modelId="{14D75651-8AB1-4F8D-B645-C99370E721D8}" srcId="{9C104880-F2FA-4A81-8FFB-0CE7E3DA1152}" destId="{293BB418-3AFF-4619-8D0F-EA32002A5658}" srcOrd="3" destOrd="0" parTransId="{64BC7C3A-1BB6-4205-BAB9-57CC343B7AFB}" sibTransId="{FC450E33-5D44-4BEA-92E3-EC8B2CC3A8EC}"/>
    <dgm:cxn modelId="{FC71D953-B763-4610-9259-63DA71EE3236}" type="presOf" srcId="{5FD23F5C-4118-404E-9B6A-20605BF43E8A}" destId="{9C3A7ABD-D579-4E7F-A0C7-BA277587AF77}" srcOrd="0" destOrd="0" presId="urn:microsoft.com/office/officeart/2005/8/layout/vList2"/>
    <dgm:cxn modelId="{D084196F-35EE-4A48-9193-B10A212C6420}" type="presOf" srcId="{C5762771-2F6D-45A9-AF8A-51351D4F438D}" destId="{F700575E-9B8D-43C0-BA72-800157F4FCC4}" srcOrd="0" destOrd="0" presId="urn:microsoft.com/office/officeart/2005/8/layout/vList2"/>
    <dgm:cxn modelId="{3977B98C-ADF7-4888-A88C-9087B65F56BB}" type="presOf" srcId="{9C104880-F2FA-4A81-8FFB-0CE7E3DA1152}" destId="{B54AB5DB-07D9-47E8-9192-60DD23928A45}" srcOrd="0" destOrd="0" presId="urn:microsoft.com/office/officeart/2005/8/layout/vList2"/>
    <dgm:cxn modelId="{2EA1C895-D8C4-41A7-92B6-074BFE2D5170}" srcId="{9C104880-F2FA-4A81-8FFB-0CE7E3DA1152}" destId="{23987A11-DB93-42A3-93E4-A657B9A8BA37}" srcOrd="1" destOrd="0" parTransId="{F295EB69-400C-465E-AEDC-39499D28C0D7}" sibTransId="{F712E78B-5F63-46AC-BDFA-5547F1424AFB}"/>
    <dgm:cxn modelId="{19333DC9-EA92-4821-8298-64C41C11AD5C}" type="presOf" srcId="{293BB418-3AFF-4619-8D0F-EA32002A5658}" destId="{ABE7ED5C-FE54-40F1-ACC1-08C92B6E54EF}" srcOrd="0" destOrd="0" presId="urn:microsoft.com/office/officeart/2005/8/layout/vList2"/>
    <dgm:cxn modelId="{EA1F68EF-F635-487C-A6D4-5AC1F336ABCE}" type="presParOf" srcId="{B54AB5DB-07D9-47E8-9192-60DD23928A45}" destId="{F700575E-9B8D-43C0-BA72-800157F4FCC4}" srcOrd="0" destOrd="0" presId="urn:microsoft.com/office/officeart/2005/8/layout/vList2"/>
    <dgm:cxn modelId="{62539A75-7F60-44E0-87BA-C493D4D64476}" type="presParOf" srcId="{B54AB5DB-07D9-47E8-9192-60DD23928A45}" destId="{50C69A0C-EE69-41BE-908F-BBB0C7A5FF0B}" srcOrd="1" destOrd="0" presId="urn:microsoft.com/office/officeart/2005/8/layout/vList2"/>
    <dgm:cxn modelId="{04F9A2EA-7B67-4015-A14D-B95235AD01CF}" type="presParOf" srcId="{B54AB5DB-07D9-47E8-9192-60DD23928A45}" destId="{112332AF-1942-44D3-AF39-D7877C2E0364}" srcOrd="2" destOrd="0" presId="urn:microsoft.com/office/officeart/2005/8/layout/vList2"/>
    <dgm:cxn modelId="{E9071409-CAB6-4BD5-A6DB-3C8EE81B0E92}" type="presParOf" srcId="{B54AB5DB-07D9-47E8-9192-60DD23928A45}" destId="{E63F39DB-EB0F-4AB8-8215-7D304CB9E524}" srcOrd="3" destOrd="0" presId="urn:microsoft.com/office/officeart/2005/8/layout/vList2"/>
    <dgm:cxn modelId="{D13AA7BC-E34C-48FD-801A-D64923D7172F}" type="presParOf" srcId="{B54AB5DB-07D9-47E8-9192-60DD23928A45}" destId="{9C3A7ABD-D579-4E7F-A0C7-BA277587AF77}" srcOrd="4" destOrd="0" presId="urn:microsoft.com/office/officeart/2005/8/layout/vList2"/>
    <dgm:cxn modelId="{1603AA8E-A634-48E1-AD49-929B856AE12E}" type="presParOf" srcId="{B54AB5DB-07D9-47E8-9192-60DD23928A45}" destId="{9C2217DF-03B8-4FA6-8DC2-65E3DED92E76}" srcOrd="5" destOrd="0" presId="urn:microsoft.com/office/officeart/2005/8/layout/vList2"/>
    <dgm:cxn modelId="{698A751C-10DF-4B6D-A744-277E630D296E}" type="presParOf" srcId="{B54AB5DB-07D9-47E8-9192-60DD23928A45}" destId="{ABE7ED5C-FE54-40F1-ACC1-08C92B6E54E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0575E-9B8D-43C0-BA72-800157F4FCC4}">
      <dsp:nvSpPr>
        <dsp:cNvPr id="0" name=""/>
        <dsp:cNvSpPr/>
      </dsp:nvSpPr>
      <dsp:spPr>
        <a:xfrm>
          <a:off x="0" y="28572"/>
          <a:ext cx="5525729" cy="48672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14:m xmlns:a14="http://schemas.microsoft.com/office/drawing/2010/main">
            <m:oMath xmlns:m="http://schemas.openxmlformats.org/officeDocument/2006/math">
              <m:r>
                <a:rPr lang="it-IT" sz="1800" b="0" i="1" kern="1200" dirty="0" smtClean="0">
                  <a:latin typeface="Cambria Math" panose="02040503050406030204" pitchFamily="18" charset="0"/>
                </a:rPr>
                <m:t>𝑚</m:t>
              </m:r>
            </m:oMath>
          </a14:m>
          <a:r>
            <a:rPr lang="en-US" sz="1800" kern="1200" dirty="0">
              <a:latin typeface="Helvetica" pitchFamily="2" charset="0"/>
            </a:rPr>
            <a:t> = 6 for spatial bodies, 3 for planar</a:t>
          </a:r>
        </a:p>
      </dsp:txBody>
      <dsp:txXfrm>
        <a:off x="23760" y="52332"/>
        <a:ext cx="5478209" cy="439200"/>
      </dsp:txXfrm>
    </dsp:sp>
    <dsp:sp modelId="{112332AF-1942-44D3-AF39-D7877C2E0364}">
      <dsp:nvSpPr>
        <dsp:cNvPr id="0" name=""/>
        <dsp:cNvSpPr/>
      </dsp:nvSpPr>
      <dsp:spPr>
        <a:xfrm>
          <a:off x="0" y="573138"/>
          <a:ext cx="5525729" cy="48672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14:m xmlns:a14="http://schemas.microsoft.com/office/drawing/2010/main">
            <m:oMath xmlns:m="http://schemas.openxmlformats.org/officeDocument/2006/math">
              <m:r>
                <a:rPr lang="it-IT" sz="1800" b="0" i="1" kern="1200" smtClean="0">
                  <a:latin typeface="Cambria Math" panose="02040503050406030204" pitchFamily="18" charset="0"/>
                </a:rPr>
                <m:t>𝑁</m:t>
              </m:r>
            </m:oMath>
          </a14:m>
          <a:r>
            <a:rPr lang="it-IT" sz="1800" kern="1200" dirty="0">
              <a:latin typeface="Helvetica" pitchFamily="2" charset="0"/>
            </a:rPr>
            <a:t> = number of bodies, including ground </a:t>
          </a:r>
          <a:endParaRPr lang="en-US" sz="1800" kern="1200" dirty="0">
            <a:latin typeface="Helvetica" pitchFamily="2" charset="0"/>
          </a:endParaRPr>
        </a:p>
      </dsp:txBody>
      <dsp:txXfrm>
        <a:off x="23760" y="596898"/>
        <a:ext cx="5478209" cy="439200"/>
      </dsp:txXfrm>
    </dsp:sp>
    <dsp:sp modelId="{9C3A7ABD-D579-4E7F-A0C7-BA277587AF77}">
      <dsp:nvSpPr>
        <dsp:cNvPr id="0" name=""/>
        <dsp:cNvSpPr/>
      </dsp:nvSpPr>
      <dsp:spPr>
        <a:xfrm>
          <a:off x="0" y="1134738"/>
          <a:ext cx="5525729" cy="48672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14:m xmlns:a14="http://schemas.microsoft.com/office/drawing/2010/main">
            <m:oMath xmlns:m="http://schemas.openxmlformats.org/officeDocument/2006/math">
              <m:r>
                <a:rPr lang="it-IT" sz="1800" b="0" i="1" kern="1200" smtClean="0">
                  <a:latin typeface="Cambria Math" panose="02040503050406030204" pitchFamily="18" charset="0"/>
                </a:rPr>
                <m:t>𝐽</m:t>
              </m:r>
            </m:oMath>
          </a14:m>
          <a:r>
            <a:rPr lang="it-IT" sz="1800" kern="1200" dirty="0">
              <a:latin typeface="Helvetica" pitchFamily="2" charset="0"/>
            </a:rPr>
            <a:t> =  number of joints</a:t>
          </a:r>
          <a:endParaRPr lang="en-US" sz="1800" kern="1200" dirty="0">
            <a:latin typeface="Helvetica" pitchFamily="2" charset="0"/>
          </a:endParaRPr>
        </a:p>
      </dsp:txBody>
      <dsp:txXfrm>
        <a:off x="23760" y="1158498"/>
        <a:ext cx="5478209" cy="439200"/>
      </dsp:txXfrm>
    </dsp:sp>
    <dsp:sp modelId="{ABE7ED5C-FE54-40F1-ACC1-08C92B6E54EF}">
      <dsp:nvSpPr>
        <dsp:cNvPr id="0" name=""/>
        <dsp:cNvSpPr/>
      </dsp:nvSpPr>
      <dsp:spPr>
        <a:xfrm>
          <a:off x="0" y="1696338"/>
          <a:ext cx="5525729" cy="48672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14:m xmlns:a14="http://schemas.microsoft.com/office/drawing/2010/main">
            <m:oMath xmlns:m="http://schemas.openxmlformats.org/officeDocument/2006/math">
              <m:sSub>
                <m:sSubPr>
                  <m:ctrlPr>
                    <a:rPr lang="en-US" sz="1800" i="1" kern="1200" smtClean="0">
                      <a:latin typeface="Cambria Math" panose="02040503050406030204" pitchFamily="18" charset="0"/>
                    </a:rPr>
                  </m:ctrlPr>
                </m:sSubPr>
                <m:e>
                  <m:r>
                    <a:rPr lang="it-IT" sz="1800" b="0" i="1" kern="1200" smtClean="0">
                      <a:latin typeface="Cambria Math" panose="02040503050406030204" pitchFamily="18" charset="0"/>
                    </a:rPr>
                    <m:t>𝑓</m:t>
                  </m:r>
                </m:e>
                <m:sub>
                  <m:r>
                    <a:rPr lang="it-IT" sz="1800" b="0" i="1" kern="1200" smtClean="0">
                      <a:latin typeface="Cambria Math" panose="02040503050406030204" pitchFamily="18" charset="0"/>
                    </a:rPr>
                    <m:t>𝑖</m:t>
                  </m:r>
                </m:sub>
              </m:sSub>
            </m:oMath>
          </a14:m>
          <a:r>
            <a:rPr lang="en-US" sz="1800" kern="1200" dirty="0">
              <a:latin typeface="Helvetica" pitchFamily="2" charset="0"/>
            </a:rPr>
            <a:t> = degrees of freedom of the i-esim joint</a:t>
          </a:r>
        </a:p>
      </dsp:txBody>
      <dsp:txXfrm>
        <a:off x="23760" y="1720098"/>
        <a:ext cx="5478209" cy="439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F491A7-51B7-C7CD-3196-B425E0A7958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FF81046-8BF5-60A9-D228-8BA3EC7BEF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47DA3B7-8FC5-9B66-BB49-FB484DC27142}"/>
              </a:ext>
            </a:extLst>
          </p:cNvPr>
          <p:cNvSpPr>
            <a:spLocks noGrp="1"/>
          </p:cNvSpPr>
          <p:nvPr>
            <p:ph type="dt" sz="half" idx="10"/>
          </p:nvPr>
        </p:nvSpPr>
        <p:spPr/>
        <p:txBody>
          <a:bodyPr/>
          <a:lstStyle/>
          <a:p>
            <a:fld id="{5F82A626-9071-624E-BABC-5BADF9C68C65}" type="datetimeFigureOut">
              <a:rPr lang="it-IT" smtClean="0"/>
              <a:t>04/09/24</a:t>
            </a:fld>
            <a:endParaRPr lang="it-IT"/>
          </a:p>
        </p:txBody>
      </p:sp>
      <p:sp>
        <p:nvSpPr>
          <p:cNvPr id="5" name="Segnaposto piè di pagina 4">
            <a:extLst>
              <a:ext uri="{FF2B5EF4-FFF2-40B4-BE49-F238E27FC236}">
                <a16:creationId xmlns:a16="http://schemas.microsoft.com/office/drawing/2014/main" id="{F1729C26-E977-365B-2F2C-16AEC5F0CF4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3D6DF3-BC4A-B369-4762-1FC453F92705}"/>
              </a:ext>
            </a:extLst>
          </p:cNvPr>
          <p:cNvSpPr>
            <a:spLocks noGrp="1"/>
          </p:cNvSpPr>
          <p:nvPr>
            <p:ph type="sldNum" sz="quarter" idx="12"/>
          </p:nvPr>
        </p:nvSpPr>
        <p:spPr/>
        <p:txBody>
          <a:bodyPr/>
          <a:lstStyle/>
          <a:p>
            <a:fld id="{87AC5AE2-75AC-BD47-852C-0463E3908490}" type="slidenum">
              <a:rPr lang="it-IT" smtClean="0"/>
              <a:t>‹N›</a:t>
            </a:fld>
            <a:endParaRPr lang="it-IT"/>
          </a:p>
        </p:txBody>
      </p:sp>
    </p:spTree>
    <p:extLst>
      <p:ext uri="{BB962C8B-B14F-4D97-AF65-F5344CB8AC3E}">
        <p14:creationId xmlns:p14="http://schemas.microsoft.com/office/powerpoint/2010/main" val="2303974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19E87-3170-2245-EF50-49920314C53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1527833-B20C-3DF4-1D09-29B65500B9A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13F643F-E78A-EF31-F143-431F4E9B23E6}"/>
              </a:ext>
            </a:extLst>
          </p:cNvPr>
          <p:cNvSpPr>
            <a:spLocks noGrp="1"/>
          </p:cNvSpPr>
          <p:nvPr>
            <p:ph type="dt" sz="half" idx="10"/>
          </p:nvPr>
        </p:nvSpPr>
        <p:spPr/>
        <p:txBody>
          <a:bodyPr/>
          <a:lstStyle/>
          <a:p>
            <a:fld id="{5F82A626-9071-624E-BABC-5BADF9C68C65}" type="datetimeFigureOut">
              <a:rPr lang="it-IT" smtClean="0"/>
              <a:t>04/09/24</a:t>
            </a:fld>
            <a:endParaRPr lang="it-IT"/>
          </a:p>
        </p:txBody>
      </p:sp>
      <p:sp>
        <p:nvSpPr>
          <p:cNvPr id="5" name="Segnaposto piè di pagina 4">
            <a:extLst>
              <a:ext uri="{FF2B5EF4-FFF2-40B4-BE49-F238E27FC236}">
                <a16:creationId xmlns:a16="http://schemas.microsoft.com/office/drawing/2014/main" id="{5CB2C998-26AA-194F-4AAA-ED5FEE1D09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22C7DE-502F-1AE0-B9A0-87AC291DFFEE}"/>
              </a:ext>
            </a:extLst>
          </p:cNvPr>
          <p:cNvSpPr>
            <a:spLocks noGrp="1"/>
          </p:cNvSpPr>
          <p:nvPr>
            <p:ph type="sldNum" sz="quarter" idx="12"/>
          </p:nvPr>
        </p:nvSpPr>
        <p:spPr/>
        <p:txBody>
          <a:bodyPr/>
          <a:lstStyle/>
          <a:p>
            <a:fld id="{87AC5AE2-75AC-BD47-852C-0463E3908490}" type="slidenum">
              <a:rPr lang="it-IT" smtClean="0"/>
              <a:t>‹N›</a:t>
            </a:fld>
            <a:endParaRPr lang="it-IT"/>
          </a:p>
        </p:txBody>
      </p:sp>
    </p:spTree>
    <p:extLst>
      <p:ext uri="{BB962C8B-B14F-4D97-AF65-F5344CB8AC3E}">
        <p14:creationId xmlns:p14="http://schemas.microsoft.com/office/powerpoint/2010/main" val="3676427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D501FEE-3EFC-836C-8330-BB0F426BA3E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C9471A6-C75B-3AFD-9C38-FB88FCF74D79}"/>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5EA2002-FE2E-4BBD-5FA4-B1D2E8DA11E5}"/>
              </a:ext>
            </a:extLst>
          </p:cNvPr>
          <p:cNvSpPr>
            <a:spLocks noGrp="1"/>
          </p:cNvSpPr>
          <p:nvPr>
            <p:ph type="dt" sz="half" idx="10"/>
          </p:nvPr>
        </p:nvSpPr>
        <p:spPr/>
        <p:txBody>
          <a:bodyPr/>
          <a:lstStyle/>
          <a:p>
            <a:fld id="{5F82A626-9071-624E-BABC-5BADF9C68C65}" type="datetimeFigureOut">
              <a:rPr lang="it-IT" smtClean="0"/>
              <a:t>04/09/24</a:t>
            </a:fld>
            <a:endParaRPr lang="it-IT"/>
          </a:p>
        </p:txBody>
      </p:sp>
      <p:sp>
        <p:nvSpPr>
          <p:cNvPr id="5" name="Segnaposto piè di pagina 4">
            <a:extLst>
              <a:ext uri="{FF2B5EF4-FFF2-40B4-BE49-F238E27FC236}">
                <a16:creationId xmlns:a16="http://schemas.microsoft.com/office/drawing/2014/main" id="{DA282E7F-6BFB-63D8-D9A8-6CBBB410671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C9BB576-2C8E-58D9-D36B-68462C4CCCF1}"/>
              </a:ext>
            </a:extLst>
          </p:cNvPr>
          <p:cNvSpPr>
            <a:spLocks noGrp="1"/>
          </p:cNvSpPr>
          <p:nvPr>
            <p:ph type="sldNum" sz="quarter" idx="12"/>
          </p:nvPr>
        </p:nvSpPr>
        <p:spPr/>
        <p:txBody>
          <a:bodyPr/>
          <a:lstStyle/>
          <a:p>
            <a:fld id="{87AC5AE2-75AC-BD47-852C-0463E3908490}" type="slidenum">
              <a:rPr lang="it-IT" smtClean="0"/>
              <a:t>‹N›</a:t>
            </a:fld>
            <a:endParaRPr lang="it-IT"/>
          </a:p>
        </p:txBody>
      </p:sp>
    </p:spTree>
    <p:extLst>
      <p:ext uri="{BB962C8B-B14F-4D97-AF65-F5344CB8AC3E}">
        <p14:creationId xmlns:p14="http://schemas.microsoft.com/office/powerpoint/2010/main" val="3368851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7F0440-92F3-8EFD-1008-408B65E4137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0B99E87-F7E9-1A3B-C802-9213B8A8548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F39CC95-7406-7AF2-DA94-C24FF4BC136F}"/>
              </a:ext>
            </a:extLst>
          </p:cNvPr>
          <p:cNvSpPr>
            <a:spLocks noGrp="1"/>
          </p:cNvSpPr>
          <p:nvPr>
            <p:ph type="dt" sz="half" idx="10"/>
          </p:nvPr>
        </p:nvSpPr>
        <p:spPr/>
        <p:txBody>
          <a:bodyPr/>
          <a:lstStyle/>
          <a:p>
            <a:fld id="{5F82A626-9071-624E-BABC-5BADF9C68C65}" type="datetimeFigureOut">
              <a:rPr lang="it-IT" smtClean="0"/>
              <a:t>04/09/24</a:t>
            </a:fld>
            <a:endParaRPr lang="it-IT"/>
          </a:p>
        </p:txBody>
      </p:sp>
      <p:sp>
        <p:nvSpPr>
          <p:cNvPr id="5" name="Segnaposto piè di pagina 4">
            <a:extLst>
              <a:ext uri="{FF2B5EF4-FFF2-40B4-BE49-F238E27FC236}">
                <a16:creationId xmlns:a16="http://schemas.microsoft.com/office/drawing/2014/main" id="{2C433DD8-7A56-394F-14CF-A202BC5BA1C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FFDFE07-7B9F-668D-F6FE-4DC5DDFD8B83}"/>
              </a:ext>
            </a:extLst>
          </p:cNvPr>
          <p:cNvSpPr>
            <a:spLocks noGrp="1"/>
          </p:cNvSpPr>
          <p:nvPr>
            <p:ph type="sldNum" sz="quarter" idx="12"/>
          </p:nvPr>
        </p:nvSpPr>
        <p:spPr/>
        <p:txBody>
          <a:bodyPr/>
          <a:lstStyle/>
          <a:p>
            <a:fld id="{87AC5AE2-75AC-BD47-852C-0463E3908490}" type="slidenum">
              <a:rPr lang="it-IT" smtClean="0"/>
              <a:t>‹N›</a:t>
            </a:fld>
            <a:endParaRPr lang="it-IT"/>
          </a:p>
        </p:txBody>
      </p:sp>
    </p:spTree>
    <p:extLst>
      <p:ext uri="{BB962C8B-B14F-4D97-AF65-F5344CB8AC3E}">
        <p14:creationId xmlns:p14="http://schemas.microsoft.com/office/powerpoint/2010/main" val="424896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A69923-6B6C-5E9D-0A7E-8D6203D0FA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8C2F594-7873-2FFA-4DA4-DA6F582E1C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2ABEFE8-E3B4-5B0C-A4B1-915110E04381}"/>
              </a:ext>
            </a:extLst>
          </p:cNvPr>
          <p:cNvSpPr>
            <a:spLocks noGrp="1"/>
          </p:cNvSpPr>
          <p:nvPr>
            <p:ph type="dt" sz="half" idx="10"/>
          </p:nvPr>
        </p:nvSpPr>
        <p:spPr/>
        <p:txBody>
          <a:bodyPr/>
          <a:lstStyle/>
          <a:p>
            <a:fld id="{5F82A626-9071-624E-BABC-5BADF9C68C65}" type="datetimeFigureOut">
              <a:rPr lang="it-IT" smtClean="0"/>
              <a:t>04/09/24</a:t>
            </a:fld>
            <a:endParaRPr lang="it-IT"/>
          </a:p>
        </p:txBody>
      </p:sp>
      <p:sp>
        <p:nvSpPr>
          <p:cNvPr id="5" name="Segnaposto piè di pagina 4">
            <a:extLst>
              <a:ext uri="{FF2B5EF4-FFF2-40B4-BE49-F238E27FC236}">
                <a16:creationId xmlns:a16="http://schemas.microsoft.com/office/drawing/2014/main" id="{9B0EAD7E-0C78-756C-6EAF-0867692B161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E286066-A1C4-D345-28A8-D25998319C78}"/>
              </a:ext>
            </a:extLst>
          </p:cNvPr>
          <p:cNvSpPr>
            <a:spLocks noGrp="1"/>
          </p:cNvSpPr>
          <p:nvPr>
            <p:ph type="sldNum" sz="quarter" idx="12"/>
          </p:nvPr>
        </p:nvSpPr>
        <p:spPr/>
        <p:txBody>
          <a:bodyPr/>
          <a:lstStyle/>
          <a:p>
            <a:fld id="{87AC5AE2-75AC-BD47-852C-0463E3908490}" type="slidenum">
              <a:rPr lang="it-IT" smtClean="0"/>
              <a:t>‹N›</a:t>
            </a:fld>
            <a:endParaRPr lang="it-IT"/>
          </a:p>
        </p:txBody>
      </p:sp>
    </p:spTree>
    <p:extLst>
      <p:ext uri="{BB962C8B-B14F-4D97-AF65-F5344CB8AC3E}">
        <p14:creationId xmlns:p14="http://schemas.microsoft.com/office/powerpoint/2010/main" val="1863203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6DE3A5-CDBD-FC3D-0EB6-1117A68A44E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E135503-3C24-D952-D7F8-72C6D2BA297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D7BB776-4351-4992-171B-922B5F0E153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F1D67D6-4A1A-D45C-734A-98AD32A67E8D}"/>
              </a:ext>
            </a:extLst>
          </p:cNvPr>
          <p:cNvSpPr>
            <a:spLocks noGrp="1"/>
          </p:cNvSpPr>
          <p:nvPr>
            <p:ph type="dt" sz="half" idx="10"/>
          </p:nvPr>
        </p:nvSpPr>
        <p:spPr/>
        <p:txBody>
          <a:bodyPr/>
          <a:lstStyle/>
          <a:p>
            <a:fld id="{5F82A626-9071-624E-BABC-5BADF9C68C65}" type="datetimeFigureOut">
              <a:rPr lang="it-IT" smtClean="0"/>
              <a:t>04/09/24</a:t>
            </a:fld>
            <a:endParaRPr lang="it-IT"/>
          </a:p>
        </p:txBody>
      </p:sp>
      <p:sp>
        <p:nvSpPr>
          <p:cNvPr id="6" name="Segnaposto piè di pagina 5">
            <a:extLst>
              <a:ext uri="{FF2B5EF4-FFF2-40B4-BE49-F238E27FC236}">
                <a16:creationId xmlns:a16="http://schemas.microsoft.com/office/drawing/2014/main" id="{F8506AC1-7969-967C-2003-5A11C654765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515D702-2D84-5669-D5B6-E970CB1FE57F}"/>
              </a:ext>
            </a:extLst>
          </p:cNvPr>
          <p:cNvSpPr>
            <a:spLocks noGrp="1"/>
          </p:cNvSpPr>
          <p:nvPr>
            <p:ph type="sldNum" sz="quarter" idx="12"/>
          </p:nvPr>
        </p:nvSpPr>
        <p:spPr/>
        <p:txBody>
          <a:bodyPr/>
          <a:lstStyle/>
          <a:p>
            <a:fld id="{87AC5AE2-75AC-BD47-852C-0463E3908490}" type="slidenum">
              <a:rPr lang="it-IT" smtClean="0"/>
              <a:t>‹N›</a:t>
            </a:fld>
            <a:endParaRPr lang="it-IT"/>
          </a:p>
        </p:txBody>
      </p:sp>
    </p:spTree>
    <p:extLst>
      <p:ext uri="{BB962C8B-B14F-4D97-AF65-F5344CB8AC3E}">
        <p14:creationId xmlns:p14="http://schemas.microsoft.com/office/powerpoint/2010/main" val="1984223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D2717A-7F58-9EEA-4331-30521A1DDDE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300CD7E-717E-0912-711D-9261D2250B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CA4939B-76F6-570F-A8D4-9B5A6047A2A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3F9A8BD-C80D-12F3-9DE5-74990C96F2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6B2EBD7-1849-B68C-D283-86A5CAC8FB3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9D97475-AC7B-617D-0C1A-B7A3B4DF260B}"/>
              </a:ext>
            </a:extLst>
          </p:cNvPr>
          <p:cNvSpPr>
            <a:spLocks noGrp="1"/>
          </p:cNvSpPr>
          <p:nvPr>
            <p:ph type="dt" sz="half" idx="10"/>
          </p:nvPr>
        </p:nvSpPr>
        <p:spPr/>
        <p:txBody>
          <a:bodyPr/>
          <a:lstStyle/>
          <a:p>
            <a:fld id="{5F82A626-9071-624E-BABC-5BADF9C68C65}" type="datetimeFigureOut">
              <a:rPr lang="it-IT" smtClean="0"/>
              <a:t>04/09/24</a:t>
            </a:fld>
            <a:endParaRPr lang="it-IT"/>
          </a:p>
        </p:txBody>
      </p:sp>
      <p:sp>
        <p:nvSpPr>
          <p:cNvPr id="8" name="Segnaposto piè di pagina 7">
            <a:extLst>
              <a:ext uri="{FF2B5EF4-FFF2-40B4-BE49-F238E27FC236}">
                <a16:creationId xmlns:a16="http://schemas.microsoft.com/office/drawing/2014/main" id="{2FB156C1-9AA8-F9B0-FDC6-22EC8335C6D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7C44D387-B74E-3D47-BB1A-A594FEE6047E}"/>
              </a:ext>
            </a:extLst>
          </p:cNvPr>
          <p:cNvSpPr>
            <a:spLocks noGrp="1"/>
          </p:cNvSpPr>
          <p:nvPr>
            <p:ph type="sldNum" sz="quarter" idx="12"/>
          </p:nvPr>
        </p:nvSpPr>
        <p:spPr/>
        <p:txBody>
          <a:bodyPr/>
          <a:lstStyle/>
          <a:p>
            <a:fld id="{87AC5AE2-75AC-BD47-852C-0463E3908490}" type="slidenum">
              <a:rPr lang="it-IT" smtClean="0"/>
              <a:t>‹N›</a:t>
            </a:fld>
            <a:endParaRPr lang="it-IT"/>
          </a:p>
        </p:txBody>
      </p:sp>
    </p:spTree>
    <p:extLst>
      <p:ext uri="{BB962C8B-B14F-4D97-AF65-F5344CB8AC3E}">
        <p14:creationId xmlns:p14="http://schemas.microsoft.com/office/powerpoint/2010/main" val="4236201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097081-D008-83B4-8A47-52B141829B9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57E4C1F-7F63-0F75-EA8F-EBBF53BB2751}"/>
              </a:ext>
            </a:extLst>
          </p:cNvPr>
          <p:cNvSpPr>
            <a:spLocks noGrp="1"/>
          </p:cNvSpPr>
          <p:nvPr>
            <p:ph type="dt" sz="half" idx="10"/>
          </p:nvPr>
        </p:nvSpPr>
        <p:spPr/>
        <p:txBody>
          <a:bodyPr/>
          <a:lstStyle/>
          <a:p>
            <a:fld id="{5F82A626-9071-624E-BABC-5BADF9C68C65}" type="datetimeFigureOut">
              <a:rPr lang="it-IT" smtClean="0"/>
              <a:t>04/09/24</a:t>
            </a:fld>
            <a:endParaRPr lang="it-IT"/>
          </a:p>
        </p:txBody>
      </p:sp>
      <p:sp>
        <p:nvSpPr>
          <p:cNvPr id="4" name="Segnaposto piè di pagina 3">
            <a:extLst>
              <a:ext uri="{FF2B5EF4-FFF2-40B4-BE49-F238E27FC236}">
                <a16:creationId xmlns:a16="http://schemas.microsoft.com/office/drawing/2014/main" id="{5697ADA3-7A28-C690-C492-535F1E4A025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2978A59-C2C4-5255-F729-A90B5AAEE820}"/>
              </a:ext>
            </a:extLst>
          </p:cNvPr>
          <p:cNvSpPr>
            <a:spLocks noGrp="1"/>
          </p:cNvSpPr>
          <p:nvPr>
            <p:ph type="sldNum" sz="quarter" idx="12"/>
          </p:nvPr>
        </p:nvSpPr>
        <p:spPr/>
        <p:txBody>
          <a:bodyPr/>
          <a:lstStyle/>
          <a:p>
            <a:fld id="{87AC5AE2-75AC-BD47-852C-0463E3908490}" type="slidenum">
              <a:rPr lang="it-IT" smtClean="0"/>
              <a:t>‹N›</a:t>
            </a:fld>
            <a:endParaRPr lang="it-IT"/>
          </a:p>
        </p:txBody>
      </p:sp>
    </p:spTree>
    <p:extLst>
      <p:ext uri="{BB962C8B-B14F-4D97-AF65-F5344CB8AC3E}">
        <p14:creationId xmlns:p14="http://schemas.microsoft.com/office/powerpoint/2010/main" val="1108239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CCEDA34-AEB3-A9D4-58E2-B0FF252DC1DF}"/>
              </a:ext>
            </a:extLst>
          </p:cNvPr>
          <p:cNvSpPr>
            <a:spLocks noGrp="1"/>
          </p:cNvSpPr>
          <p:nvPr>
            <p:ph type="dt" sz="half" idx="10"/>
          </p:nvPr>
        </p:nvSpPr>
        <p:spPr/>
        <p:txBody>
          <a:bodyPr/>
          <a:lstStyle/>
          <a:p>
            <a:fld id="{5F82A626-9071-624E-BABC-5BADF9C68C65}" type="datetimeFigureOut">
              <a:rPr lang="it-IT" smtClean="0"/>
              <a:t>04/09/24</a:t>
            </a:fld>
            <a:endParaRPr lang="it-IT"/>
          </a:p>
        </p:txBody>
      </p:sp>
      <p:sp>
        <p:nvSpPr>
          <p:cNvPr id="3" name="Segnaposto piè di pagina 2">
            <a:extLst>
              <a:ext uri="{FF2B5EF4-FFF2-40B4-BE49-F238E27FC236}">
                <a16:creationId xmlns:a16="http://schemas.microsoft.com/office/drawing/2014/main" id="{63449E83-93CC-C16D-5C2F-CFDFD91B2C3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F3A5C9D1-4202-66BB-16F7-2A21A5E89BB3}"/>
              </a:ext>
            </a:extLst>
          </p:cNvPr>
          <p:cNvSpPr>
            <a:spLocks noGrp="1"/>
          </p:cNvSpPr>
          <p:nvPr>
            <p:ph type="sldNum" sz="quarter" idx="12"/>
          </p:nvPr>
        </p:nvSpPr>
        <p:spPr/>
        <p:txBody>
          <a:bodyPr/>
          <a:lstStyle/>
          <a:p>
            <a:fld id="{87AC5AE2-75AC-BD47-852C-0463E3908490}" type="slidenum">
              <a:rPr lang="it-IT" smtClean="0"/>
              <a:t>‹N›</a:t>
            </a:fld>
            <a:endParaRPr lang="it-IT"/>
          </a:p>
        </p:txBody>
      </p:sp>
    </p:spTree>
    <p:extLst>
      <p:ext uri="{BB962C8B-B14F-4D97-AF65-F5344CB8AC3E}">
        <p14:creationId xmlns:p14="http://schemas.microsoft.com/office/powerpoint/2010/main" val="310273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794011-A6B6-40BE-0C6E-BCF87319E25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8E9735-B1A7-A54B-0DA5-2E103C750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1A5E5C7-D753-EB50-7D34-91798E533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B538339-3A98-8676-196E-9EE3608876ED}"/>
              </a:ext>
            </a:extLst>
          </p:cNvPr>
          <p:cNvSpPr>
            <a:spLocks noGrp="1"/>
          </p:cNvSpPr>
          <p:nvPr>
            <p:ph type="dt" sz="half" idx="10"/>
          </p:nvPr>
        </p:nvSpPr>
        <p:spPr/>
        <p:txBody>
          <a:bodyPr/>
          <a:lstStyle/>
          <a:p>
            <a:fld id="{5F82A626-9071-624E-BABC-5BADF9C68C65}" type="datetimeFigureOut">
              <a:rPr lang="it-IT" smtClean="0"/>
              <a:t>04/09/24</a:t>
            </a:fld>
            <a:endParaRPr lang="it-IT"/>
          </a:p>
        </p:txBody>
      </p:sp>
      <p:sp>
        <p:nvSpPr>
          <p:cNvPr id="6" name="Segnaposto piè di pagina 5">
            <a:extLst>
              <a:ext uri="{FF2B5EF4-FFF2-40B4-BE49-F238E27FC236}">
                <a16:creationId xmlns:a16="http://schemas.microsoft.com/office/drawing/2014/main" id="{A682ECB4-ABD5-F144-BAA4-36C6D6831F9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DB34D0C-D0F1-5F29-2A43-7B5DAC1F7202}"/>
              </a:ext>
            </a:extLst>
          </p:cNvPr>
          <p:cNvSpPr>
            <a:spLocks noGrp="1"/>
          </p:cNvSpPr>
          <p:nvPr>
            <p:ph type="sldNum" sz="quarter" idx="12"/>
          </p:nvPr>
        </p:nvSpPr>
        <p:spPr/>
        <p:txBody>
          <a:bodyPr/>
          <a:lstStyle/>
          <a:p>
            <a:fld id="{87AC5AE2-75AC-BD47-852C-0463E3908490}" type="slidenum">
              <a:rPr lang="it-IT" smtClean="0"/>
              <a:t>‹N›</a:t>
            </a:fld>
            <a:endParaRPr lang="it-IT"/>
          </a:p>
        </p:txBody>
      </p:sp>
    </p:spTree>
    <p:extLst>
      <p:ext uri="{BB962C8B-B14F-4D97-AF65-F5344CB8AC3E}">
        <p14:creationId xmlns:p14="http://schemas.microsoft.com/office/powerpoint/2010/main" val="312615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9C718E-3135-E691-352A-E473167126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1929874-BA7A-D7B0-2488-CF4194C529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8389171-EEE1-7BD4-72DB-39B8F74070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236FCDC-8A42-09B3-E591-5B97C0505CD7}"/>
              </a:ext>
            </a:extLst>
          </p:cNvPr>
          <p:cNvSpPr>
            <a:spLocks noGrp="1"/>
          </p:cNvSpPr>
          <p:nvPr>
            <p:ph type="dt" sz="half" idx="10"/>
          </p:nvPr>
        </p:nvSpPr>
        <p:spPr/>
        <p:txBody>
          <a:bodyPr/>
          <a:lstStyle/>
          <a:p>
            <a:fld id="{5F82A626-9071-624E-BABC-5BADF9C68C65}" type="datetimeFigureOut">
              <a:rPr lang="it-IT" smtClean="0"/>
              <a:t>04/09/24</a:t>
            </a:fld>
            <a:endParaRPr lang="it-IT"/>
          </a:p>
        </p:txBody>
      </p:sp>
      <p:sp>
        <p:nvSpPr>
          <p:cNvPr id="6" name="Segnaposto piè di pagina 5">
            <a:extLst>
              <a:ext uri="{FF2B5EF4-FFF2-40B4-BE49-F238E27FC236}">
                <a16:creationId xmlns:a16="http://schemas.microsoft.com/office/drawing/2014/main" id="{8C287F94-8422-506C-96DD-2CA68DB76D1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6458E48-3D12-C3B5-05EE-B6AA96AD10A7}"/>
              </a:ext>
            </a:extLst>
          </p:cNvPr>
          <p:cNvSpPr>
            <a:spLocks noGrp="1"/>
          </p:cNvSpPr>
          <p:nvPr>
            <p:ph type="sldNum" sz="quarter" idx="12"/>
          </p:nvPr>
        </p:nvSpPr>
        <p:spPr/>
        <p:txBody>
          <a:bodyPr/>
          <a:lstStyle/>
          <a:p>
            <a:fld id="{87AC5AE2-75AC-BD47-852C-0463E3908490}" type="slidenum">
              <a:rPr lang="it-IT" smtClean="0"/>
              <a:t>‹N›</a:t>
            </a:fld>
            <a:endParaRPr lang="it-IT"/>
          </a:p>
        </p:txBody>
      </p:sp>
    </p:spTree>
    <p:extLst>
      <p:ext uri="{BB962C8B-B14F-4D97-AF65-F5344CB8AC3E}">
        <p14:creationId xmlns:p14="http://schemas.microsoft.com/office/powerpoint/2010/main" val="251663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B34EC3D-C21F-9BA2-F51E-21E8F313D5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9362AA1-3213-B81A-0E11-32E08AABA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1F19FA-D20F-34C4-C942-E8AFC13A5A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F82A626-9071-624E-BABC-5BADF9C68C65}" type="datetimeFigureOut">
              <a:rPr lang="it-IT" smtClean="0"/>
              <a:t>04/09/24</a:t>
            </a:fld>
            <a:endParaRPr lang="it-IT"/>
          </a:p>
        </p:txBody>
      </p:sp>
      <p:sp>
        <p:nvSpPr>
          <p:cNvPr id="5" name="Segnaposto piè di pagina 4">
            <a:extLst>
              <a:ext uri="{FF2B5EF4-FFF2-40B4-BE49-F238E27FC236}">
                <a16:creationId xmlns:a16="http://schemas.microsoft.com/office/drawing/2014/main" id="{EF22096F-6B10-A630-A01D-86D0642DB9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437E89C4-8888-2E3F-EFD2-22133A7287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AC5AE2-75AC-BD47-852C-0463E3908490}" type="slidenum">
              <a:rPr lang="it-IT" smtClean="0"/>
              <a:t>‹N›</a:t>
            </a:fld>
            <a:endParaRPr lang="it-IT"/>
          </a:p>
        </p:txBody>
      </p:sp>
    </p:spTree>
    <p:extLst>
      <p:ext uri="{BB962C8B-B14F-4D97-AF65-F5344CB8AC3E}">
        <p14:creationId xmlns:p14="http://schemas.microsoft.com/office/powerpoint/2010/main" val="193291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diagramColors" Target="../diagrams/colors2.xml"/><Relationship Id="rId12" Type="http://schemas.openxmlformats.org/officeDocument/2006/relationships/diagramColors" Target="../diagrams/colors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hyperlink" Target="https://it.aliexpress.com/item/4000310563326.html?spm=a2g0o.order_list.order_list_main.10.22e93696pBL6Op&amp;gatewayAdapt=glo2it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hyperlink" Target="https://www.amazon.it/Inossidabile-Tensione-inossidabile-Compressione-Giardino/dp/B09XTYT7J1/ref=asc_df_B09XTYT7J1/?tag=googshopit-21&amp;linkCode=df0&amp;hvadid=700872152850&amp;hvpos=&amp;hvnetw=g&amp;hvrand=8532122275697183260&amp;hvpone=&amp;hvptwo=&amp;hvqmt=&amp;hvdev=m&amp;hvdvcmdl=&amp;hvlocint=&amp;hvlocphy=9053433&amp;hvtargid=pla-1871002229449&amp;psc=1&amp;mcid=89840671c7933b07ac5b8a34d855af87&amp;gad_source=1" TargetMode="External"/><Relationship Id="rId5" Type="http://schemas.openxmlformats.org/officeDocument/2006/relationships/image" Target="../media/image440.png"/><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1.png"/></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6.jp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 Id="rId6" Type="http://schemas.openxmlformats.org/officeDocument/2006/relationships/image" Target="../media/image6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809553A-BA01-86FE-8931-55E4A5C3CCD0}"/>
              </a:ext>
            </a:extLst>
          </p:cNvPr>
          <p:cNvSpPr txBox="1"/>
          <p:nvPr/>
        </p:nvSpPr>
        <p:spPr>
          <a:xfrm>
            <a:off x="1784604" y="1134807"/>
            <a:ext cx="8622792" cy="3139321"/>
          </a:xfrm>
          <a:prstGeom prst="rect">
            <a:avLst/>
          </a:prstGeom>
          <a:noFill/>
        </p:spPr>
        <p:txBody>
          <a:bodyPr wrap="square" rtlCol="0">
            <a:spAutoFit/>
          </a:bodyPr>
          <a:lstStyle/>
          <a:p>
            <a:pPr algn="ctr"/>
            <a:r>
              <a:rPr lang="it-IT" sz="3200" b="1" dirty="0">
                <a:solidFill>
                  <a:srgbClr val="0070C0"/>
                </a:solidFill>
                <a:latin typeface="Helvetica" pitchFamily="2" charset="0"/>
                <a:cs typeface="Times New Roman" panose="02020603050405020304" pitchFamily="18" charset="0"/>
              </a:rPr>
              <a:t>POLITECNICO DI BARI</a:t>
            </a:r>
          </a:p>
          <a:p>
            <a:pPr algn="ctr"/>
            <a:endParaRPr lang="it-IT" dirty="0"/>
          </a:p>
          <a:p>
            <a:pPr algn="ctr"/>
            <a:r>
              <a:rPr lang="it-IT" sz="2000" dirty="0">
                <a:latin typeface="Helvetica" pitchFamily="2" charset="0"/>
              </a:rPr>
              <a:t>DIPARTIMENTO DI INGEGNERIA ELETTRICA E DELL’INFORMAZIONE</a:t>
            </a:r>
          </a:p>
          <a:p>
            <a:pPr algn="ctr"/>
            <a:r>
              <a:rPr lang="it-IT" sz="2000" dirty="0">
                <a:latin typeface="Helvetica" pitchFamily="2" charset="0"/>
              </a:rPr>
              <a:t>LAUREA MAGISTRALE IN INGEGNERIA DELL’AUTOMAZIONE </a:t>
            </a:r>
          </a:p>
          <a:p>
            <a:pPr algn="ctr"/>
            <a:endParaRPr lang="it-IT" dirty="0"/>
          </a:p>
          <a:p>
            <a:pPr algn="ctr"/>
            <a:r>
              <a:rPr lang="it-IT" b="1" dirty="0">
                <a:solidFill>
                  <a:srgbClr val="0070C0"/>
                </a:solidFill>
                <a:latin typeface="Helvetica" pitchFamily="2" charset="0"/>
              </a:rPr>
              <a:t>APPLIED MECHANICS – FUNCTIONAL DESIGN</a:t>
            </a:r>
          </a:p>
          <a:p>
            <a:pPr algn="ctr"/>
            <a:r>
              <a:rPr lang="it-IT" dirty="0">
                <a:latin typeface="Helvetica" pitchFamily="2" charset="0"/>
              </a:rPr>
              <a:t>Prof. Eng. Massimo Mario Foglia</a:t>
            </a:r>
          </a:p>
          <a:p>
            <a:pPr algn="ctr"/>
            <a:endParaRPr lang="it-IT" dirty="0">
              <a:latin typeface="Helvetica" pitchFamily="2" charset="0"/>
            </a:endParaRPr>
          </a:p>
          <a:p>
            <a:pPr algn="ctr"/>
            <a:r>
              <a:rPr lang="en-US" b="1" i="1" dirty="0"/>
              <a:t>TRANSITION FROM PARALLEL GRIPPER TO ADAPTIVE GRIPPER: DESIGN AND 3D SIMULATIONS</a:t>
            </a:r>
            <a:endParaRPr lang="it-IT" b="1" i="1" dirty="0">
              <a:latin typeface="Helvetica" pitchFamily="2" charset="0"/>
            </a:endParaRPr>
          </a:p>
        </p:txBody>
      </p:sp>
      <p:sp>
        <p:nvSpPr>
          <p:cNvPr id="19" name="Ovale 18">
            <a:extLst>
              <a:ext uri="{FF2B5EF4-FFF2-40B4-BE49-F238E27FC236}">
                <a16:creationId xmlns:a16="http://schemas.microsoft.com/office/drawing/2014/main" id="{49083406-9AE8-350C-E44A-1B9E5ECDF1B5}"/>
              </a:ext>
            </a:extLst>
          </p:cNvPr>
          <p:cNvSpPr/>
          <p:nvPr/>
        </p:nvSpPr>
        <p:spPr>
          <a:xfrm>
            <a:off x="-950976" y="-670560"/>
            <a:ext cx="2523744" cy="2365248"/>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34A22F10-DF06-780A-B0EC-5D6B0DE51D33}"/>
              </a:ext>
            </a:extLst>
          </p:cNvPr>
          <p:cNvSpPr/>
          <p:nvPr/>
        </p:nvSpPr>
        <p:spPr>
          <a:xfrm>
            <a:off x="9432798" y="-670560"/>
            <a:ext cx="1439990" cy="1346834"/>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C8298F28-BB41-BD18-EA36-6A7F70E96CF2}"/>
              </a:ext>
            </a:extLst>
          </p:cNvPr>
          <p:cNvSpPr/>
          <p:nvPr/>
        </p:nvSpPr>
        <p:spPr>
          <a:xfrm>
            <a:off x="11082528" y="2427469"/>
            <a:ext cx="2523744" cy="2365248"/>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71ABC842-A06E-641C-C3D2-F2BEF24CB20E}"/>
              </a:ext>
            </a:extLst>
          </p:cNvPr>
          <p:cNvSpPr/>
          <p:nvPr/>
        </p:nvSpPr>
        <p:spPr>
          <a:xfrm>
            <a:off x="1572768" y="4297532"/>
            <a:ext cx="1035368" cy="99036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Figura a mano libera 31">
            <a:extLst>
              <a:ext uri="{FF2B5EF4-FFF2-40B4-BE49-F238E27FC236}">
                <a16:creationId xmlns:a16="http://schemas.microsoft.com/office/drawing/2014/main" id="{6B99645F-9D9F-2306-DAF2-C28EF8A6AC72}"/>
              </a:ext>
            </a:extLst>
          </p:cNvPr>
          <p:cNvSpPr/>
          <p:nvPr/>
        </p:nvSpPr>
        <p:spPr>
          <a:xfrm>
            <a:off x="-1156427" y="4992742"/>
            <a:ext cx="14504854" cy="3648436"/>
          </a:xfrm>
          <a:custGeom>
            <a:avLst/>
            <a:gdLst>
              <a:gd name="connsiteX0" fmla="*/ 1075963 w 14504854"/>
              <a:gd name="connsiteY0" fmla="*/ 285509 h 3648436"/>
              <a:gd name="connsiteX1" fmla="*/ 2719026 w 14504854"/>
              <a:gd name="connsiteY1" fmla="*/ 1771409 h 3648436"/>
              <a:gd name="connsiteX2" fmla="*/ 7019563 w 14504854"/>
              <a:gd name="connsiteY2" fmla="*/ 556971 h 3648436"/>
              <a:gd name="connsiteX3" fmla="*/ 13291776 w 14504854"/>
              <a:gd name="connsiteY3" fmla="*/ 2942984 h 3648436"/>
              <a:gd name="connsiteX4" fmla="*/ 13320351 w 14504854"/>
              <a:gd name="connsiteY4" fmla="*/ 3371609 h 3648436"/>
              <a:gd name="connsiteX5" fmla="*/ 933088 w 14504854"/>
              <a:gd name="connsiteY5" fmla="*/ 3414471 h 3648436"/>
              <a:gd name="connsiteX6" fmla="*/ 904513 w 14504854"/>
              <a:gd name="connsiteY6" fmla="*/ 299796 h 3648436"/>
              <a:gd name="connsiteX7" fmla="*/ 1075963 w 14504854"/>
              <a:gd name="connsiteY7" fmla="*/ 285509 h 364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04854" h="3648436">
                <a:moveTo>
                  <a:pt x="1075963" y="285509"/>
                </a:moveTo>
                <a:cubicBezTo>
                  <a:pt x="1378382" y="530778"/>
                  <a:pt x="1728426" y="1726165"/>
                  <a:pt x="2719026" y="1771409"/>
                </a:cubicBezTo>
                <a:cubicBezTo>
                  <a:pt x="3709626" y="1816653"/>
                  <a:pt x="5257438" y="361709"/>
                  <a:pt x="7019563" y="556971"/>
                </a:cubicBezTo>
                <a:cubicBezTo>
                  <a:pt x="8781688" y="752233"/>
                  <a:pt x="12241645" y="2473878"/>
                  <a:pt x="13291776" y="2942984"/>
                </a:cubicBezTo>
                <a:cubicBezTo>
                  <a:pt x="14341907" y="3412090"/>
                  <a:pt x="15380132" y="3293028"/>
                  <a:pt x="13320351" y="3371609"/>
                </a:cubicBezTo>
                <a:cubicBezTo>
                  <a:pt x="11260570" y="3450190"/>
                  <a:pt x="3002394" y="3926440"/>
                  <a:pt x="933088" y="3414471"/>
                </a:cubicBezTo>
                <a:cubicBezTo>
                  <a:pt x="-1136218" y="2902502"/>
                  <a:pt x="878319" y="816527"/>
                  <a:pt x="904513" y="299796"/>
                </a:cubicBezTo>
                <a:cubicBezTo>
                  <a:pt x="930707" y="-216935"/>
                  <a:pt x="773544" y="40240"/>
                  <a:pt x="1075963" y="285509"/>
                </a:cubicBezTo>
                <a:close/>
              </a:path>
            </a:pathLst>
          </a:custGeom>
          <a:solidFill>
            <a:srgbClr val="002060">
              <a:alpha val="547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B2BC4088-40D5-552C-092D-FC04785A3B85}"/>
              </a:ext>
            </a:extLst>
          </p:cNvPr>
          <p:cNvSpPr txBox="1"/>
          <p:nvPr/>
        </p:nvSpPr>
        <p:spPr>
          <a:xfrm>
            <a:off x="9973056" y="5657671"/>
            <a:ext cx="2218944" cy="1200329"/>
          </a:xfrm>
          <a:prstGeom prst="rect">
            <a:avLst/>
          </a:prstGeom>
          <a:noFill/>
        </p:spPr>
        <p:txBody>
          <a:bodyPr wrap="square" rtlCol="0">
            <a:spAutoFit/>
          </a:bodyPr>
          <a:lstStyle/>
          <a:p>
            <a:pPr algn="r"/>
            <a:r>
              <a:rPr lang="it-IT" dirty="0">
                <a:latin typeface="Helvetica" pitchFamily="2" charset="0"/>
              </a:rPr>
              <a:t>Students:</a:t>
            </a:r>
          </a:p>
          <a:p>
            <a:pPr algn="r"/>
            <a:r>
              <a:rPr lang="it-IT" dirty="0">
                <a:latin typeface="Helvetica" pitchFamily="2" charset="0"/>
              </a:rPr>
              <a:t>Francesco Di Chio</a:t>
            </a:r>
          </a:p>
          <a:p>
            <a:pPr algn="r"/>
            <a:r>
              <a:rPr lang="it-IT" dirty="0">
                <a:latin typeface="Helvetica" pitchFamily="2" charset="0"/>
              </a:rPr>
              <a:t>Nicola Saltarelli</a:t>
            </a:r>
          </a:p>
          <a:p>
            <a:pPr algn="r"/>
            <a:r>
              <a:rPr lang="it-IT" dirty="0">
                <a:latin typeface="Helvetica" pitchFamily="2" charset="0"/>
              </a:rPr>
              <a:t>Francesco Stasi</a:t>
            </a:r>
          </a:p>
        </p:txBody>
      </p:sp>
    </p:spTree>
    <p:extLst>
      <p:ext uri="{BB962C8B-B14F-4D97-AF65-F5344CB8AC3E}">
        <p14:creationId xmlns:p14="http://schemas.microsoft.com/office/powerpoint/2010/main" val="146334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f_parallelo">
            <a:extLst>
              <a:ext uri="{FF2B5EF4-FFF2-40B4-BE49-F238E27FC236}">
                <a16:creationId xmlns:a16="http://schemas.microsoft.com/office/drawing/2014/main" id="{0C4043C4-D880-F047-6B2C-A083A4C263C1}"/>
              </a:ext>
            </a:extLst>
          </p:cNvPr>
          <p:cNvPicPr>
            <a:picLocks noGrp="1" noRot="1" noChangeAspect="1" noMove="1" noResize="1" noEditPoints="1" noAdjustHandles="1" noChangeArrowheads="1" noChangeShapeType="1" noCrop="1"/>
          </p:cNvPicPr>
          <p:nvPr/>
        </p:nvPicPr>
        <p:blipFill>
          <a:blip r:embed="rId2"/>
          <a:srcRect/>
          <a:stretch/>
        </p:blipFill>
        <p:spPr>
          <a:xfrm>
            <a:off x="531172" y="2245842"/>
            <a:ext cx="5113870" cy="3350634"/>
          </a:xfrm>
          <a:prstGeom prst="rect">
            <a:avLst/>
          </a:prstGeom>
        </p:spPr>
      </p:pic>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9" name="CasellaDiTesto 8">
            <a:extLst>
              <a:ext uri="{FF2B5EF4-FFF2-40B4-BE49-F238E27FC236}">
                <a16:creationId xmlns:a16="http://schemas.microsoft.com/office/drawing/2014/main" id="{F7DE3772-91BC-49FF-72A4-E57FBA7C9FB4}"/>
              </a:ext>
            </a:extLst>
          </p:cNvPr>
          <p:cNvSpPr txBox="1"/>
          <p:nvPr/>
        </p:nvSpPr>
        <p:spPr>
          <a:xfrm>
            <a:off x="3569693" y="1323324"/>
            <a:ext cx="5291908" cy="461665"/>
          </a:xfrm>
          <a:prstGeom prst="rect">
            <a:avLst/>
          </a:prstGeom>
          <a:noFill/>
        </p:spPr>
        <p:txBody>
          <a:bodyPr wrap="square" rtlCol="0">
            <a:spAutoFit/>
          </a:bodyPr>
          <a:lstStyle/>
          <a:p>
            <a:r>
              <a:rPr lang="it-IT" sz="2400" b="1" dirty="0">
                <a:solidFill>
                  <a:srgbClr val="0070C0"/>
                </a:solidFill>
                <a:latin typeface="Helvetica" pitchFamily="2" charset="0"/>
              </a:rPr>
              <a:t>DEGREE OF FREEDOM ANALYSIS</a:t>
            </a:r>
          </a:p>
        </p:txBody>
      </p:sp>
      <p:sp>
        <p:nvSpPr>
          <p:cNvPr id="11" name="CasellaDiTesto 10">
            <a:extLst>
              <a:ext uri="{FF2B5EF4-FFF2-40B4-BE49-F238E27FC236}">
                <a16:creationId xmlns:a16="http://schemas.microsoft.com/office/drawing/2014/main" id="{B1361DBF-C207-C553-DA6C-2C03E5493CB0}"/>
              </a:ext>
            </a:extLst>
          </p:cNvPr>
          <p:cNvSpPr txBox="1"/>
          <p:nvPr/>
        </p:nvSpPr>
        <p:spPr>
          <a:xfrm>
            <a:off x="5897695" y="2455373"/>
            <a:ext cx="5403393" cy="338554"/>
          </a:xfrm>
          <a:prstGeom prst="rect">
            <a:avLst/>
          </a:prstGeom>
          <a:noFill/>
        </p:spPr>
        <p:txBody>
          <a:bodyPr wrap="square" rtlCol="0">
            <a:spAutoFit/>
          </a:bodyPr>
          <a:lstStyle/>
          <a:p>
            <a:r>
              <a:rPr lang="it-IT" sz="1600" dirty="0">
                <a:latin typeface="Helvetica" panose="020B0604020202020204" pitchFamily="34" charset="0"/>
                <a:cs typeface="Helvetica" panose="020B0604020202020204" pitchFamily="34" charset="0"/>
              </a:rPr>
              <a:t> </a:t>
            </a:r>
          </a:p>
        </p:txBody>
      </p:sp>
      <p:sp>
        <p:nvSpPr>
          <p:cNvPr id="13" name="CasellaDiTesto 12">
            <a:extLst>
              <a:ext uri="{FF2B5EF4-FFF2-40B4-BE49-F238E27FC236}">
                <a16:creationId xmlns:a16="http://schemas.microsoft.com/office/drawing/2014/main" id="{4C32F986-56A7-B611-5662-FEEAFBE5C9AE}"/>
              </a:ext>
            </a:extLst>
          </p:cNvPr>
          <p:cNvSpPr txBox="1"/>
          <p:nvPr/>
        </p:nvSpPr>
        <p:spPr>
          <a:xfrm>
            <a:off x="7565261" y="2259472"/>
            <a:ext cx="2826500" cy="369332"/>
          </a:xfrm>
          <a:prstGeom prst="rect">
            <a:avLst/>
          </a:prstGeom>
          <a:noFill/>
        </p:spPr>
        <p:txBody>
          <a:bodyPr wrap="square" rtlCol="0">
            <a:spAutoFit/>
          </a:bodyPr>
          <a:lstStyle/>
          <a:p>
            <a:r>
              <a:rPr lang="it-IT" b="1" dirty="0">
                <a:solidFill>
                  <a:srgbClr val="002060"/>
                </a:solidFill>
                <a:latin typeface="Helvetica" pitchFamily="2" charset="0"/>
              </a:rPr>
              <a:t>GRÜBLER’S FORMULA</a:t>
            </a:r>
            <a:endParaRPr lang="it-IT" b="1" dirty="0">
              <a:solidFill>
                <a:srgbClr val="002060"/>
              </a:solidFill>
              <a:latin typeface="Helvetica" pitchFamily="2"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A904CDCB-EB66-6D75-3318-2B5911B29D90}"/>
                  </a:ext>
                </a:extLst>
              </p:cNvPr>
              <p:cNvSpPr txBox="1"/>
              <p:nvPr/>
            </p:nvSpPr>
            <p:spPr>
              <a:xfrm>
                <a:off x="6024999" y="2793927"/>
                <a:ext cx="5828869"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𝑑𝑜𝑓</m:t>
                      </m:r>
                      <m:r>
                        <a:rPr lang="it-IT" b="0" i="1" smtClean="0">
                          <a:latin typeface="Cambria Math" panose="02040503050406030204" pitchFamily="18" charset="0"/>
                        </a:rPr>
                        <m:t>=</m:t>
                      </m:r>
                      <m:r>
                        <a:rPr lang="it-IT" b="0" i="1" smtClean="0">
                          <a:latin typeface="Cambria Math" panose="02040503050406030204" pitchFamily="18" charset="0"/>
                        </a:rPr>
                        <m:t>𝑚</m:t>
                      </m:r>
                      <m:d>
                        <m:dPr>
                          <m:ctrlPr>
                            <a:rPr lang="it-IT" b="0" i="1" smtClean="0">
                              <a:latin typeface="Cambria Math" panose="02040503050406030204" pitchFamily="18" charset="0"/>
                            </a:rPr>
                          </m:ctrlPr>
                        </m:dPr>
                        <m:e>
                          <m:r>
                            <a:rPr lang="it-IT" b="0" i="1" smtClean="0">
                              <a:latin typeface="Cambria Math" panose="02040503050406030204" pitchFamily="18" charset="0"/>
                            </a:rPr>
                            <m:t>𝑁</m:t>
                          </m:r>
                          <m:r>
                            <a:rPr lang="it-IT" b="0" i="1" smtClean="0">
                              <a:latin typeface="Cambria Math" panose="02040503050406030204" pitchFamily="18" charset="0"/>
                            </a:rPr>
                            <m:t>−1−</m:t>
                          </m:r>
                          <m:r>
                            <a:rPr lang="it-IT" b="0" i="1" smtClean="0">
                              <a:latin typeface="Cambria Math" panose="02040503050406030204" pitchFamily="18" charset="0"/>
                            </a:rPr>
                            <m:t>𝐽</m:t>
                          </m:r>
                        </m:e>
                      </m:d>
                      <m:r>
                        <a:rPr lang="it-IT" b="0" i="1" smtClean="0">
                          <a:latin typeface="Cambria Math" panose="02040503050406030204" pitchFamily="18" charset="0"/>
                        </a:rPr>
                        <m:t>+</m:t>
                      </m:r>
                      <m:nary>
                        <m:naryPr>
                          <m:chr m:val="∑"/>
                          <m:ctrlPr>
                            <a:rPr lang="pt-BR" b="0" i="1" smtClean="0">
                              <a:latin typeface="Cambria Math" panose="02040503050406030204" pitchFamily="18" charset="0"/>
                            </a:rPr>
                          </m:ctrlPr>
                        </m:naryPr>
                        <m:sub>
                          <m:r>
                            <a:rPr lang="it-IT" b="0" i="1" smtClean="0">
                              <a:latin typeface="Cambria Math" panose="02040503050406030204" pitchFamily="18" charset="0"/>
                            </a:rPr>
                            <m:t>𝑖</m:t>
                          </m:r>
                          <m:r>
                            <a:rPr lang="pt-BR" b="0" i="1" smtClean="0">
                              <a:latin typeface="Cambria Math" panose="02040503050406030204" pitchFamily="18" charset="0"/>
                            </a:rPr>
                            <m:t>=</m:t>
                          </m:r>
                          <m:r>
                            <a:rPr lang="it-IT" b="0" i="1" smtClean="0">
                              <a:latin typeface="Cambria Math" panose="02040503050406030204" pitchFamily="18" charset="0"/>
                            </a:rPr>
                            <m:t>1</m:t>
                          </m:r>
                        </m:sub>
                        <m:sup>
                          <m:r>
                            <a:rPr lang="it-IT" b="0" i="1" smtClean="0">
                              <a:latin typeface="Cambria Math" panose="02040503050406030204" pitchFamily="18" charset="0"/>
                            </a:rPr>
                            <m:t>𝐽</m:t>
                          </m:r>
                        </m:sup>
                        <m:e>
                          <m:sSub>
                            <m:sSubPr>
                              <m:ctrlPr>
                                <a:rPr lang="pt-BR" b="0" i="1" smtClean="0">
                                  <a:latin typeface="Cambria Math" panose="02040503050406030204" pitchFamily="18" charset="0"/>
                                </a:rPr>
                              </m:ctrlPr>
                            </m:sSubPr>
                            <m:e>
                              <m:r>
                                <a:rPr lang="it-IT" b="0" i="1" smtClean="0">
                                  <a:latin typeface="Cambria Math" panose="02040503050406030204" pitchFamily="18" charset="0"/>
                                </a:rPr>
                                <m:t>𝑓</m:t>
                              </m:r>
                            </m:e>
                            <m:sub>
                              <m:r>
                                <a:rPr lang="it-IT" b="0" i="1" smtClean="0">
                                  <a:latin typeface="Cambria Math" panose="02040503050406030204" pitchFamily="18" charset="0"/>
                                </a:rPr>
                                <m:t>𝑖</m:t>
                              </m:r>
                            </m:sub>
                          </m:sSub>
                          <m:r>
                            <a:rPr lang="it-IT" b="0" i="1" smtClean="0">
                              <a:latin typeface="Cambria Math" panose="02040503050406030204" pitchFamily="18" charset="0"/>
                            </a:rPr>
                            <m:t> =3</m:t>
                          </m:r>
                          <m:d>
                            <m:dPr>
                              <m:ctrlPr>
                                <a:rPr lang="it-IT" b="0" i="1" smtClean="0">
                                  <a:latin typeface="Cambria Math" panose="02040503050406030204" pitchFamily="18" charset="0"/>
                                </a:rPr>
                              </m:ctrlPr>
                            </m:dPr>
                            <m:e>
                              <m:r>
                                <a:rPr lang="it-IT" b="0" i="1" smtClean="0">
                                  <a:latin typeface="Cambria Math" panose="02040503050406030204" pitchFamily="18" charset="0"/>
                                </a:rPr>
                                <m:t>6−1−7</m:t>
                              </m:r>
                            </m:e>
                          </m:d>
                          <m:r>
                            <a:rPr lang="it-IT" b="0" i="1" smtClean="0">
                              <a:latin typeface="Cambria Math" panose="02040503050406030204" pitchFamily="18" charset="0"/>
                            </a:rPr>
                            <m:t>+7=1 </m:t>
                          </m:r>
                        </m:e>
                      </m:nary>
                    </m:oMath>
                  </m:oMathPara>
                </a14:m>
                <a:endParaRPr lang="it-IT" dirty="0"/>
              </a:p>
            </p:txBody>
          </p:sp>
        </mc:Choice>
        <mc:Fallback xmlns="">
          <p:sp>
            <p:nvSpPr>
              <p:cNvPr id="2" name="CasellaDiTesto 1">
                <a:extLst>
                  <a:ext uri="{FF2B5EF4-FFF2-40B4-BE49-F238E27FC236}">
                    <a16:creationId xmlns:a16="http://schemas.microsoft.com/office/drawing/2014/main" id="{A904CDCB-EB66-6D75-3318-2B5911B29D90}"/>
                  </a:ext>
                </a:extLst>
              </p:cNvPr>
              <p:cNvSpPr txBox="1">
                <a:spLocks noRot="1" noChangeAspect="1" noMove="1" noResize="1" noEditPoints="1" noAdjustHandles="1" noChangeArrowheads="1" noChangeShapeType="1" noTextEdit="1"/>
              </p:cNvSpPr>
              <p:nvPr/>
            </p:nvSpPr>
            <p:spPr>
              <a:xfrm>
                <a:off x="6024999" y="2793927"/>
                <a:ext cx="5828869" cy="778931"/>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graphicFrame>
            <p:nvGraphicFramePr>
              <p:cNvPr id="6" name="CasellaDiTesto 13">
                <a:extLst>
                  <a:ext uri="{FF2B5EF4-FFF2-40B4-BE49-F238E27FC236}">
                    <a16:creationId xmlns:a16="http://schemas.microsoft.com/office/drawing/2014/main" id="{4F0A6E90-BCD0-9B24-A399-056A368BB8B9}"/>
                  </a:ext>
                </a:extLst>
              </p:cNvPr>
              <p:cNvGraphicFramePr/>
              <p:nvPr>
                <p:extLst>
                  <p:ext uri="{D42A27DB-BD31-4B8C-83A1-F6EECF244321}">
                    <p14:modId xmlns:p14="http://schemas.microsoft.com/office/powerpoint/2010/main" val="4291584569"/>
                  </p:ext>
                </p:extLst>
              </p:nvPr>
            </p:nvGraphicFramePr>
            <p:xfrm>
              <a:off x="6215647" y="3891354"/>
              <a:ext cx="5525729" cy="21945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6" name="CasellaDiTesto 13">
                <a:extLst>
                  <a:ext uri="{FF2B5EF4-FFF2-40B4-BE49-F238E27FC236}">
                    <a16:creationId xmlns:a16="http://schemas.microsoft.com/office/drawing/2014/main" id="{4F0A6E90-BCD0-9B24-A399-056A368BB8B9}"/>
                  </a:ext>
                </a:extLst>
              </p:cNvPr>
              <p:cNvGraphicFramePr/>
              <p:nvPr>
                <p:extLst>
                  <p:ext uri="{D42A27DB-BD31-4B8C-83A1-F6EECF244321}">
                    <p14:modId xmlns:p14="http://schemas.microsoft.com/office/powerpoint/2010/main" val="4291584569"/>
                  </p:ext>
                </p:extLst>
              </p:nvPr>
            </p:nvGraphicFramePr>
            <p:xfrm>
              <a:off x="6215647" y="3891354"/>
              <a:ext cx="5525729" cy="21945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pic>
        <p:nvPicPr>
          <p:cNvPr id="14" name="sketch_copia">
            <a:extLst>
              <a:ext uri="{FF2B5EF4-FFF2-40B4-BE49-F238E27FC236}">
                <a16:creationId xmlns:a16="http://schemas.microsoft.com/office/drawing/2014/main" id="{A2F4213C-9CE5-D5F1-B479-11BD54596110}"/>
              </a:ext>
            </a:extLst>
          </p:cNvPr>
          <p:cNvPicPr>
            <a:picLocks noChangeAspect="1"/>
          </p:cNvPicPr>
          <p:nvPr/>
        </p:nvPicPr>
        <p:blipFill>
          <a:blip r:embed="rId13"/>
          <a:srcRect/>
          <a:stretch/>
        </p:blipFill>
        <p:spPr>
          <a:xfrm>
            <a:off x="-3923992" y="1359584"/>
            <a:ext cx="3662868" cy="4724400"/>
          </a:xfrm>
          <a:prstGeom prst="rect">
            <a:avLst/>
          </a:prstGeom>
        </p:spPr>
      </p:pic>
    </p:spTree>
    <p:extLst>
      <p:ext uri="{BB962C8B-B14F-4D97-AF65-F5344CB8AC3E}">
        <p14:creationId xmlns:p14="http://schemas.microsoft.com/office/powerpoint/2010/main" val="248833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3A9B36D3-014A-8019-8F65-C0068B60C82C}"/>
                  </a:ext>
                </a:extLst>
              </p:cNvPr>
              <p:cNvSpPr txBox="1"/>
              <p:nvPr/>
            </p:nvSpPr>
            <p:spPr>
              <a:xfrm>
                <a:off x="1057900" y="4613856"/>
                <a:ext cx="5527655"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solidFill>
                                <a:srgbClr val="F5FCFC"/>
                              </a:solidFill>
                              <a:latin typeface="Cambria Math" panose="02040503050406030204" pitchFamily="18" charset="0"/>
                            </a:rPr>
                          </m:ctrlPr>
                        </m:dPr>
                        <m:e>
                          <m:m>
                            <m:mPr>
                              <m:plcHide m:val="on"/>
                              <m:mcs>
                                <m:mc>
                                  <m:mcPr>
                                    <m:count m:val="1"/>
                                    <m:mcJc m:val="center"/>
                                  </m:mcPr>
                                </m:mc>
                              </m:mcs>
                              <m:ctrlPr>
                                <a:rPr lang="it-IT" i="1" smtClean="0">
                                  <a:solidFill>
                                    <a:srgbClr val="F5FCFC"/>
                                  </a:solidFill>
                                  <a:latin typeface="Cambria Math" panose="02040503050406030204" pitchFamily="18" charset="0"/>
                                </a:rPr>
                              </m:ctrlPr>
                            </m:mPr>
                            <m:mr>
                              <m:e>
                                <m:sSubSup>
                                  <m:sSubSupPr>
                                    <m:ctrlPr>
                                      <a:rPr lang="it-IT" i="1" smtClean="0">
                                        <a:solidFill>
                                          <a:srgbClr val="F5FCFC"/>
                                        </a:solidFill>
                                        <a:latin typeface="Cambria Math" panose="02040503050406030204" pitchFamily="18" charset="0"/>
                                      </a:rPr>
                                    </m:ctrlPr>
                                  </m:sSubSupPr>
                                  <m:e>
                                    <m:r>
                                      <a:rPr lang="it-IT" b="0" i="1" smtClean="0">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1</m:t>
                                    </m:r>
                                  </m:sub>
                                  <m:sup>
                                    <m:r>
                                      <a:rPr lang="it-IT" b="0" i="1" smtClean="0">
                                        <a:solidFill>
                                          <a:srgbClr val="F5FCFC"/>
                                        </a:solidFill>
                                        <a:latin typeface="Cambria Math" panose="02040503050406030204" pitchFamily="18" charset="0"/>
                                      </a:rPr>
                                      <m:t>′</m:t>
                                    </m:r>
                                  </m:sup>
                                </m:sSubSup>
                                <m:sSup>
                                  <m:sSupPr>
                                    <m:ctrlPr>
                                      <a:rPr lang="it-IT" i="1" smtClean="0">
                                        <a:solidFill>
                                          <a:srgbClr val="F5FCFC"/>
                                        </a:solidFill>
                                        <a:latin typeface="Cambria Math" panose="02040503050406030204" pitchFamily="18" charset="0"/>
                                      </a:rPr>
                                    </m:ctrlPr>
                                  </m:sSupPr>
                                  <m:e>
                                    <m:r>
                                      <a:rPr lang="it-IT" b="0" i="1" smtClean="0">
                                        <a:solidFill>
                                          <a:srgbClr val="F5FCFC"/>
                                        </a:solidFill>
                                        <a:latin typeface="Cambria Math" panose="02040503050406030204" pitchFamily="18" charset="0"/>
                                      </a:rPr>
                                      <m:t>𝑒</m:t>
                                    </m:r>
                                  </m:e>
                                  <m:sup>
                                    <m:r>
                                      <a:rPr lang="it-IT" b="0" i="1" smtClean="0">
                                        <a:solidFill>
                                          <a:srgbClr val="F5FCFC"/>
                                        </a:solidFill>
                                        <a:latin typeface="Cambria Math" panose="02040503050406030204" pitchFamily="18" charset="0"/>
                                      </a:rPr>
                                      <m:t>−</m:t>
                                    </m:r>
                                    <m:r>
                                      <a:rPr lang="it-IT" b="0" i="1" smtClean="0">
                                        <a:solidFill>
                                          <a:srgbClr val="F5FCFC"/>
                                        </a:solidFill>
                                        <a:latin typeface="Cambria Math" panose="02040503050406030204" pitchFamily="18" charset="0"/>
                                      </a:rPr>
                                      <m:t>𝑗</m:t>
                                    </m:r>
                                    <m:r>
                                      <a:rPr lang="it-IT" i="1" smtClean="0">
                                        <a:solidFill>
                                          <a:srgbClr val="F5FCFC"/>
                                        </a:solidFill>
                                        <a:latin typeface="Cambria Math" panose="02040503050406030204" pitchFamily="18" charset="0"/>
                                      </a:rPr>
                                      <m:t>𝜋</m:t>
                                    </m:r>
                                  </m:sup>
                                </m:sSup>
                                <m:r>
                                  <a:rPr lang="it-IT" b="0" i="1" smtClean="0">
                                    <a:solidFill>
                                      <a:srgbClr val="F5FCFC"/>
                                    </a:solidFill>
                                    <a:latin typeface="Cambria Math" panose="02040503050406030204" pitchFamily="18" charset="0"/>
                                  </a:rPr>
                                  <m:t>+</m:t>
                                </m:r>
                                <m:sSubSup>
                                  <m:sSubSupPr>
                                    <m:ctrlPr>
                                      <a:rPr lang="it-IT" i="1">
                                        <a:solidFill>
                                          <a:srgbClr val="F5FCFC"/>
                                        </a:solidFill>
                                        <a:latin typeface="Cambria Math" panose="02040503050406030204" pitchFamily="18" charset="0"/>
                                      </a:rPr>
                                    </m:ctrlPr>
                                  </m:sSubSupPr>
                                  <m:e>
                                    <m:r>
                                      <a:rPr lang="it-IT" i="1">
                                        <a:solidFill>
                                          <a:srgbClr val="F5FCFC"/>
                                        </a:solidFill>
                                        <a:latin typeface="Cambria Math" panose="02040503050406030204" pitchFamily="18" charset="0"/>
                                      </a:rPr>
                                      <m:t>𝑉</m:t>
                                    </m:r>
                                  </m:e>
                                  <m:sub>
                                    <m:r>
                                      <a:rPr lang="it-IT" i="1">
                                        <a:solidFill>
                                          <a:srgbClr val="F5FCFC"/>
                                        </a:solidFill>
                                        <a:latin typeface="Cambria Math" panose="02040503050406030204" pitchFamily="18" charset="0"/>
                                      </a:rPr>
                                      <m:t>1</m:t>
                                    </m:r>
                                  </m:sub>
                                  <m:sup>
                                    <m:r>
                                      <a:rPr lang="it-IT" i="1">
                                        <a:solidFill>
                                          <a:srgbClr val="F5FCFC"/>
                                        </a:solidFill>
                                        <a:latin typeface="Cambria Math" panose="02040503050406030204" pitchFamily="18" charset="0"/>
                                      </a:rPr>
                                      <m:t>′</m:t>
                                    </m:r>
                                    <m:r>
                                      <a:rPr lang="it-IT" b="0" i="1" smtClean="0">
                                        <a:solidFill>
                                          <a:srgbClr val="F5FCFC"/>
                                        </a:solidFill>
                                        <a:latin typeface="Cambria Math" panose="02040503050406030204" pitchFamily="18" charset="0"/>
                                      </a:rPr>
                                      <m:t>′</m:t>
                                    </m:r>
                                  </m:sup>
                                </m:sSubSup>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f>
                                      <m:fPr>
                                        <m:ctrlPr>
                                          <a:rPr lang="it-IT" i="1" smtClean="0">
                                            <a:solidFill>
                                              <a:srgbClr val="F5FCFC"/>
                                            </a:solidFill>
                                            <a:latin typeface="Cambria Math" panose="02040503050406030204" pitchFamily="18" charset="0"/>
                                          </a:rPr>
                                        </m:ctrlPr>
                                      </m:fPr>
                                      <m:num>
                                        <m:r>
                                          <a:rPr lang="it-IT" i="1" smtClean="0">
                                            <a:solidFill>
                                              <a:srgbClr val="F5FCFC"/>
                                            </a:solidFill>
                                            <a:latin typeface="Cambria Math" panose="02040503050406030204" pitchFamily="18" charset="0"/>
                                          </a:rPr>
                                          <m:t>𝜋</m:t>
                                        </m:r>
                                      </m:num>
                                      <m:den>
                                        <m:r>
                                          <a:rPr lang="it-IT" b="0" i="1" smtClean="0">
                                            <a:solidFill>
                                              <a:srgbClr val="F5FCFC"/>
                                            </a:solidFill>
                                            <a:latin typeface="Cambria Math" panose="02040503050406030204" pitchFamily="18" charset="0"/>
                                          </a:rPr>
                                          <m:t>2</m:t>
                                        </m:r>
                                      </m:den>
                                    </m:f>
                                  </m:sup>
                                </m:sSup>
                                <m:r>
                                  <a:rPr lang="it-IT" b="0" i="1" smtClean="0">
                                    <a:solidFill>
                                      <a:srgbClr val="F5FCFC"/>
                                    </a:solidFill>
                                    <a:latin typeface="Cambria Math" panose="02040503050406030204" pitchFamily="18" charset="0"/>
                                  </a:rPr>
                                  <m:t>−</m:t>
                                </m:r>
                                <m:sSub>
                                  <m:sSubPr>
                                    <m:ctrlPr>
                                      <a:rPr lang="it-IT" b="0" i="1" smtClean="0">
                                        <a:solidFill>
                                          <a:srgbClr val="F5FCFC"/>
                                        </a:solidFill>
                                        <a:latin typeface="Cambria Math" panose="02040503050406030204" pitchFamily="18" charset="0"/>
                                      </a:rPr>
                                    </m:ctrlPr>
                                  </m:sSubPr>
                                  <m:e>
                                    <m:r>
                                      <a:rPr lang="it-IT" b="0" i="1" smtClean="0">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2</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i="1" smtClean="0">
                                        <a:solidFill>
                                          <a:srgbClr val="F5FCFC"/>
                                        </a:solidFill>
                                        <a:latin typeface="Cambria Math" panose="02040503050406030204" pitchFamily="18" charset="0"/>
                                      </a:rPr>
                                      <m:t>𝛽</m:t>
                                    </m:r>
                                  </m:sup>
                                </m:sSup>
                                <m:r>
                                  <a:rPr lang="it-IT" b="0" i="1" smtClean="0">
                                    <a:solidFill>
                                      <a:srgbClr val="F5FCFC"/>
                                    </a:solidFill>
                                    <a:latin typeface="Cambria Math" panose="02040503050406030204" pitchFamily="18" charset="0"/>
                                  </a:rPr>
                                  <m:t>−</m:t>
                                </m:r>
                                <m:sSub>
                                  <m:sSubPr>
                                    <m:ctrlPr>
                                      <a:rPr lang="it-IT" b="0" i="1" smtClean="0">
                                        <a:solidFill>
                                          <a:srgbClr val="F5FCFC"/>
                                        </a:solidFill>
                                        <a:latin typeface="Cambria Math" panose="02040503050406030204" pitchFamily="18" charset="0"/>
                                      </a:rPr>
                                    </m:ctrlPr>
                                  </m:sSubPr>
                                  <m:e>
                                    <m:r>
                                      <a:rPr lang="it-IT" b="0" i="1" smtClean="0">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3</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i="1" smtClean="0">
                                        <a:solidFill>
                                          <a:srgbClr val="F5FCFC"/>
                                        </a:solidFill>
                                        <a:latin typeface="Cambria Math" panose="02040503050406030204" pitchFamily="18" charset="0"/>
                                      </a:rPr>
                                      <m:t>𝛾</m:t>
                                    </m:r>
                                  </m:sup>
                                </m:sSup>
                                <m:r>
                                  <a:rPr lang="it-IT" i="1" smtClean="0">
                                    <a:solidFill>
                                      <a:srgbClr val="F5FCFC"/>
                                    </a:solidFill>
                                    <a:latin typeface="Cambria Math" panose="02040503050406030204" pitchFamily="18" charset="0"/>
                                  </a:rPr>
                                  <m:t>=0</m:t>
                                </m:r>
                              </m:e>
                            </m:mr>
                            <m:mr>
                              <m:e>
                                <m:sSub>
                                  <m:sSubPr>
                                    <m:ctrlPr>
                                      <a:rPr lang="it-IT" i="1">
                                        <a:solidFill>
                                          <a:srgbClr val="F5FCFC"/>
                                        </a:solidFill>
                                        <a:latin typeface="Cambria Math" panose="02040503050406030204" pitchFamily="18" charset="0"/>
                                      </a:rPr>
                                    </m:ctrlPr>
                                  </m:sSubPr>
                                  <m:e>
                                    <m:r>
                                      <a:rPr lang="it-IT" i="1">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4</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i="1">
                                        <a:solidFill>
                                          <a:srgbClr val="F5FCFC"/>
                                        </a:solidFill>
                                        <a:latin typeface="Cambria Math" panose="02040503050406030204" pitchFamily="18" charset="0"/>
                                      </a:rPr>
                                      <m:t>𝛽</m:t>
                                    </m:r>
                                  </m:sup>
                                </m:sSup>
                                <m:r>
                                  <a:rPr lang="it-IT" i="1">
                                    <a:solidFill>
                                      <a:srgbClr val="F5FCFC"/>
                                    </a:solidFill>
                                    <a:latin typeface="Cambria Math" panose="02040503050406030204" pitchFamily="18" charset="0"/>
                                  </a:rPr>
                                  <m:t>+</m:t>
                                </m:r>
                                <m:sSubSup>
                                  <m:sSubSupPr>
                                    <m:ctrlPr>
                                      <a:rPr lang="it-IT" i="1">
                                        <a:solidFill>
                                          <a:srgbClr val="F5FCFC"/>
                                        </a:solidFill>
                                        <a:latin typeface="Cambria Math" panose="02040503050406030204" pitchFamily="18" charset="0"/>
                                      </a:rPr>
                                    </m:ctrlPr>
                                  </m:sSubSupPr>
                                  <m:e>
                                    <m:r>
                                      <a:rPr lang="it-IT" i="1">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5</m:t>
                                    </m:r>
                                  </m:sub>
                                  <m:sup>
                                    <m:r>
                                      <a:rPr lang="it-IT" b="0" i="1" smtClean="0">
                                        <a:solidFill>
                                          <a:srgbClr val="F5FCFC"/>
                                        </a:solidFill>
                                        <a:latin typeface="Cambria Math" panose="02040503050406030204" pitchFamily="18" charset="0"/>
                                      </a:rPr>
                                      <m:t>𝑗</m:t>
                                    </m:r>
                                    <m:r>
                                      <a:rPr lang="it-IT" i="1">
                                        <a:solidFill>
                                          <a:srgbClr val="F5FCFC"/>
                                        </a:solidFill>
                                        <a:latin typeface="Cambria Math" panose="02040503050406030204" pitchFamily="18" charset="0"/>
                                      </a:rPr>
                                      <m:t>𝛿</m:t>
                                    </m:r>
                                  </m:sup>
                                </m:sSubSup>
                                <m:r>
                                  <a:rPr lang="it-IT" i="1">
                                    <a:solidFill>
                                      <a:srgbClr val="F5FCFC"/>
                                    </a:solidFill>
                                    <a:latin typeface="Cambria Math" panose="02040503050406030204" pitchFamily="18" charset="0"/>
                                  </a:rPr>
                                  <m:t>−</m:t>
                                </m:r>
                                <m:sSub>
                                  <m:sSubPr>
                                    <m:ctrlPr>
                                      <a:rPr lang="it-IT" i="1">
                                        <a:solidFill>
                                          <a:srgbClr val="F5FCFC"/>
                                        </a:solidFill>
                                        <a:latin typeface="Cambria Math" panose="02040503050406030204" pitchFamily="18" charset="0"/>
                                      </a:rPr>
                                    </m:ctrlPr>
                                  </m:sSubPr>
                                  <m:e>
                                    <m:r>
                                      <a:rPr lang="it-IT" i="1">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6</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b="0" i="1" smtClean="0">
                                        <a:solidFill>
                                          <a:srgbClr val="F5FCFC"/>
                                        </a:solidFill>
                                        <a:latin typeface="Cambria Math" panose="02040503050406030204" pitchFamily="18" charset="0"/>
                                      </a:rPr>
                                      <m:t>0</m:t>
                                    </m:r>
                                  </m:sup>
                                </m:sSup>
                                <m:r>
                                  <a:rPr lang="it-IT" i="1">
                                    <a:solidFill>
                                      <a:srgbClr val="F5FCFC"/>
                                    </a:solidFill>
                                    <a:latin typeface="Cambria Math" panose="02040503050406030204" pitchFamily="18" charset="0"/>
                                  </a:rPr>
                                  <m:t>−</m:t>
                                </m:r>
                                <m:sSub>
                                  <m:sSubPr>
                                    <m:ctrlPr>
                                      <a:rPr lang="it-IT" i="1">
                                        <a:solidFill>
                                          <a:srgbClr val="F5FCFC"/>
                                        </a:solidFill>
                                        <a:latin typeface="Cambria Math" panose="02040503050406030204" pitchFamily="18" charset="0"/>
                                      </a:rPr>
                                    </m:ctrlPr>
                                  </m:sSubPr>
                                  <m:e>
                                    <m:r>
                                      <a:rPr lang="it-IT" i="1">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7</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i="1">
                                        <a:solidFill>
                                          <a:srgbClr val="F5FCFC"/>
                                        </a:solidFill>
                                        <a:latin typeface="Cambria Math" panose="02040503050406030204" pitchFamily="18" charset="0"/>
                                      </a:rPr>
                                      <m:t>𝛽</m:t>
                                    </m:r>
                                  </m:sup>
                                </m:sSup>
                                <m:r>
                                  <a:rPr lang="it-IT" i="1">
                                    <a:solidFill>
                                      <a:srgbClr val="F5FCFC"/>
                                    </a:solidFill>
                                    <a:latin typeface="Cambria Math" panose="02040503050406030204" pitchFamily="18" charset="0"/>
                                  </a:rPr>
                                  <m:t>−</m:t>
                                </m:r>
                                <m:sSub>
                                  <m:sSubPr>
                                    <m:ctrlPr>
                                      <a:rPr lang="it-IT" i="1">
                                        <a:solidFill>
                                          <a:srgbClr val="F5FCFC"/>
                                        </a:solidFill>
                                        <a:latin typeface="Cambria Math" panose="02040503050406030204" pitchFamily="18" charset="0"/>
                                      </a:rPr>
                                    </m:ctrlPr>
                                  </m:sSubPr>
                                  <m:e>
                                    <m:r>
                                      <a:rPr lang="it-IT" i="1">
                                        <a:solidFill>
                                          <a:srgbClr val="F5FCFC"/>
                                        </a:solidFill>
                                        <a:latin typeface="Cambria Math" panose="02040503050406030204" pitchFamily="18" charset="0"/>
                                      </a:rPr>
                                      <m:t>𝑉</m:t>
                                    </m:r>
                                  </m:e>
                                  <m:sub>
                                    <m:r>
                                      <a:rPr lang="it-IT" b="0" i="1" smtClean="0">
                                        <a:solidFill>
                                          <a:srgbClr val="F5FCFC"/>
                                        </a:solidFill>
                                        <a:latin typeface="Cambria Math" panose="02040503050406030204" pitchFamily="18" charset="0"/>
                                      </a:rPr>
                                      <m:t>8</m:t>
                                    </m:r>
                                  </m:sub>
                                </m:sSub>
                                <m:sSup>
                                  <m:sSupPr>
                                    <m:ctrlPr>
                                      <a:rPr lang="it-IT" i="1">
                                        <a:solidFill>
                                          <a:srgbClr val="F5FCFC"/>
                                        </a:solidFill>
                                        <a:latin typeface="Cambria Math" panose="02040503050406030204" pitchFamily="18" charset="0"/>
                                      </a:rPr>
                                    </m:ctrlPr>
                                  </m:sSupPr>
                                  <m:e>
                                    <m:r>
                                      <a:rPr lang="it-IT" i="1">
                                        <a:solidFill>
                                          <a:srgbClr val="F5FCFC"/>
                                        </a:solidFill>
                                        <a:latin typeface="Cambria Math" panose="02040503050406030204" pitchFamily="18" charset="0"/>
                                      </a:rPr>
                                      <m:t>𝑒</m:t>
                                    </m:r>
                                  </m:e>
                                  <m:sup>
                                    <m:r>
                                      <a:rPr lang="it-IT" i="1">
                                        <a:solidFill>
                                          <a:srgbClr val="F5FCFC"/>
                                        </a:solidFill>
                                        <a:latin typeface="Cambria Math" panose="02040503050406030204" pitchFamily="18" charset="0"/>
                                      </a:rPr>
                                      <m:t>𝑗</m:t>
                                    </m:r>
                                    <m:r>
                                      <a:rPr lang="it-IT" i="1" smtClean="0">
                                        <a:solidFill>
                                          <a:srgbClr val="F5FCFC"/>
                                        </a:solidFill>
                                        <a:latin typeface="Cambria Math" panose="02040503050406030204" pitchFamily="18" charset="0"/>
                                      </a:rPr>
                                      <m:t>𝜃</m:t>
                                    </m:r>
                                  </m:sup>
                                </m:sSup>
                                <m:r>
                                  <a:rPr lang="it-IT" i="1">
                                    <a:solidFill>
                                      <a:srgbClr val="F5FCFC"/>
                                    </a:solidFill>
                                    <a:latin typeface="Cambria Math" panose="02040503050406030204" pitchFamily="18" charset="0"/>
                                  </a:rPr>
                                  <m:t>=0</m:t>
                                </m:r>
                              </m:e>
                            </m:mr>
                          </m:m>
                        </m:e>
                      </m:d>
                    </m:oMath>
                  </m:oMathPara>
                </a14:m>
                <a:endParaRPr lang="it-IT" dirty="0">
                  <a:solidFill>
                    <a:srgbClr val="F5FCFC"/>
                  </a:solidFill>
                </a:endParaRPr>
              </a:p>
            </p:txBody>
          </p:sp>
        </mc:Choice>
        <mc:Fallback xmlns="">
          <p:sp>
            <p:nvSpPr>
              <p:cNvPr id="3" name="CasellaDiTesto 2">
                <a:extLst>
                  <a:ext uri="{FF2B5EF4-FFF2-40B4-BE49-F238E27FC236}">
                    <a16:creationId xmlns:a16="http://schemas.microsoft.com/office/drawing/2014/main" id="{3A9B36D3-014A-8019-8F65-C0068B60C82C}"/>
                  </a:ext>
                </a:extLst>
              </p:cNvPr>
              <p:cNvSpPr txBox="1">
                <a:spLocks noRot="1" noChangeAspect="1" noMove="1" noResize="1" noEditPoints="1" noAdjustHandles="1" noChangeArrowheads="1" noChangeShapeType="1" noTextEdit="1"/>
              </p:cNvSpPr>
              <p:nvPr/>
            </p:nvSpPr>
            <p:spPr>
              <a:xfrm>
                <a:off x="1057900" y="4613856"/>
                <a:ext cx="5527655" cy="884281"/>
              </a:xfrm>
              <a:prstGeom prst="rect">
                <a:avLst/>
              </a:prstGeom>
              <a:blipFill>
                <a:blip r:embed="rId2"/>
                <a:stretch>
                  <a:fillRect/>
                </a:stretch>
              </a:blipFill>
            </p:spPr>
            <p:txBody>
              <a:bodyPr/>
              <a:lstStyle/>
              <a:p>
                <a:r>
                  <a:rPr lang="it-IT">
                    <a:noFill/>
                  </a:rPr>
                  <a:t> </a:t>
                </a:r>
              </a:p>
            </p:txBody>
          </p:sp>
        </mc:Fallback>
      </mc:AlternateContent>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9" name="CasellaDiTesto 8">
            <a:extLst>
              <a:ext uri="{FF2B5EF4-FFF2-40B4-BE49-F238E27FC236}">
                <a16:creationId xmlns:a16="http://schemas.microsoft.com/office/drawing/2014/main" id="{F7DE3772-91BC-49FF-72A4-E57FBA7C9FB4}"/>
              </a:ext>
            </a:extLst>
          </p:cNvPr>
          <p:cNvSpPr txBox="1"/>
          <p:nvPr/>
        </p:nvSpPr>
        <p:spPr>
          <a:xfrm>
            <a:off x="3504143" y="1281519"/>
            <a:ext cx="5525629" cy="461665"/>
          </a:xfrm>
          <a:prstGeom prst="rect">
            <a:avLst/>
          </a:prstGeom>
          <a:noFill/>
        </p:spPr>
        <p:txBody>
          <a:bodyPr wrap="square" rtlCol="0">
            <a:spAutoFit/>
          </a:bodyPr>
          <a:lstStyle/>
          <a:p>
            <a:r>
              <a:rPr lang="it-IT" sz="2400" b="1" dirty="0">
                <a:solidFill>
                  <a:srgbClr val="0070C0"/>
                </a:solidFill>
                <a:latin typeface="Helvetica" pitchFamily="2" charset="0"/>
              </a:rPr>
              <a:t>FINGER DISPLACEMENT ANALYSIS</a:t>
            </a:r>
          </a:p>
        </p:txBody>
      </p:sp>
      <p:sp>
        <p:nvSpPr>
          <p:cNvPr id="11" name="CasellaDiTesto 10">
            <a:extLst>
              <a:ext uri="{FF2B5EF4-FFF2-40B4-BE49-F238E27FC236}">
                <a16:creationId xmlns:a16="http://schemas.microsoft.com/office/drawing/2014/main" id="{B1361DBF-C207-C553-DA6C-2C03E5493CB0}"/>
              </a:ext>
            </a:extLst>
          </p:cNvPr>
          <p:cNvSpPr txBox="1"/>
          <p:nvPr/>
        </p:nvSpPr>
        <p:spPr>
          <a:xfrm>
            <a:off x="863565" y="2455373"/>
            <a:ext cx="5403393" cy="338554"/>
          </a:xfrm>
          <a:prstGeom prst="rect">
            <a:avLst/>
          </a:prstGeom>
          <a:noFill/>
        </p:spPr>
        <p:txBody>
          <a:bodyPr wrap="square" rtlCol="0">
            <a:spAutoFit/>
          </a:bodyPr>
          <a:lstStyle/>
          <a:p>
            <a:r>
              <a:rPr lang="it-IT" sz="1600" dirty="0">
                <a:latin typeface="Helvetica" panose="020B0604020202020204" pitchFamily="34" charset="0"/>
                <a:cs typeface="Helvetica" panose="020B0604020202020204" pitchFamily="34" charset="0"/>
              </a:rPr>
              <a:t> </a:t>
            </a:r>
          </a:p>
        </p:txBody>
      </p:sp>
      <p:sp>
        <p:nvSpPr>
          <p:cNvPr id="13" name="CasellaDiTesto 12">
            <a:extLst>
              <a:ext uri="{FF2B5EF4-FFF2-40B4-BE49-F238E27FC236}">
                <a16:creationId xmlns:a16="http://schemas.microsoft.com/office/drawing/2014/main" id="{4C32F986-56A7-B611-5662-FEEAFBE5C9AE}"/>
              </a:ext>
            </a:extLst>
          </p:cNvPr>
          <p:cNvSpPr txBox="1"/>
          <p:nvPr/>
        </p:nvSpPr>
        <p:spPr>
          <a:xfrm>
            <a:off x="1864573" y="2218843"/>
            <a:ext cx="3796363" cy="369332"/>
          </a:xfrm>
          <a:prstGeom prst="rect">
            <a:avLst/>
          </a:prstGeom>
          <a:noFill/>
        </p:spPr>
        <p:txBody>
          <a:bodyPr wrap="square" rtlCol="0">
            <a:spAutoFit/>
          </a:bodyPr>
          <a:lstStyle/>
          <a:p>
            <a:r>
              <a:rPr lang="it-IT" b="1" dirty="0">
                <a:solidFill>
                  <a:srgbClr val="002060"/>
                </a:solidFill>
                <a:latin typeface="Helvetica" pitchFamily="2" charset="0"/>
              </a:rPr>
              <a:t>CLOSING EQUATIONS METHOD</a:t>
            </a:r>
            <a:endParaRPr lang="it-IT" b="1" dirty="0">
              <a:solidFill>
                <a:srgbClr val="002060"/>
              </a:solidFill>
              <a:latin typeface="Helvetica" pitchFamily="2" charset="0"/>
              <a:cs typeface="Helvetica" panose="020B0604020202020204" pitchFamily="34" charset="0"/>
            </a:endParaRPr>
          </a:p>
        </p:txBody>
      </p:sp>
      <p:sp>
        <p:nvSpPr>
          <p:cNvPr id="20" name="CasellaDiTesto 19">
            <a:extLst>
              <a:ext uri="{FF2B5EF4-FFF2-40B4-BE49-F238E27FC236}">
                <a16:creationId xmlns:a16="http://schemas.microsoft.com/office/drawing/2014/main" id="{8427933F-BFA1-5FC3-3885-068C5B4294C3}"/>
              </a:ext>
            </a:extLst>
          </p:cNvPr>
          <p:cNvSpPr txBox="1"/>
          <p:nvPr/>
        </p:nvSpPr>
        <p:spPr>
          <a:xfrm>
            <a:off x="801318" y="2703205"/>
            <a:ext cx="5922874" cy="1477328"/>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The mechanism is outlined through vectors expressed as complex numbers, so in terms of magnitude and phase. In this way, a non linear system of equations can be obtained, having a general understanding of the possible displacement of the mechanism.</a:t>
            </a:r>
            <a:endParaRPr lang="it-IT" dirty="0">
              <a:latin typeface="Helvetica" panose="020B0604020202020204" pitchFamily="34" charset="0"/>
              <a:cs typeface="Helvetica" panose="020B0604020202020204" pitchFamily="34" charset="0"/>
            </a:endParaRPr>
          </a:p>
        </p:txBody>
      </p:sp>
      <p:pic>
        <p:nvPicPr>
          <p:cNvPr id="12" name="Immagine 11">
            <a:extLst>
              <a:ext uri="{FF2B5EF4-FFF2-40B4-BE49-F238E27FC236}">
                <a16:creationId xmlns:a16="http://schemas.microsoft.com/office/drawing/2014/main" id="{D1D4E2C0-288C-F810-39BC-8CDA218C792E}"/>
              </a:ext>
            </a:extLst>
          </p:cNvPr>
          <p:cNvPicPr>
            <a:picLocks noChangeAspect="1"/>
          </p:cNvPicPr>
          <p:nvPr/>
        </p:nvPicPr>
        <p:blipFill>
          <a:blip r:embed="rId3"/>
          <a:srcRect/>
          <a:stretch/>
        </p:blipFill>
        <p:spPr>
          <a:xfrm>
            <a:off x="7185076" y="1816237"/>
            <a:ext cx="3606240" cy="4474987"/>
          </a:xfrm>
          <a:prstGeom prst="rect">
            <a:avLst/>
          </a:prstGeom>
        </p:spPr>
      </p:pic>
      <p:pic>
        <p:nvPicPr>
          <p:cNvPr id="18" name="Immagine 17" descr="Immagine che contiene nero, oscurità&#10;&#10;Descrizione generata automaticamente">
            <a:extLst>
              <a:ext uri="{FF2B5EF4-FFF2-40B4-BE49-F238E27FC236}">
                <a16:creationId xmlns:a16="http://schemas.microsoft.com/office/drawing/2014/main" id="{36EB7100-1F82-B143-1DCE-56C5A034DE5C}"/>
              </a:ext>
            </a:extLst>
          </p:cNvPr>
          <p:cNvPicPr>
            <a:picLocks noChangeAspect="1"/>
          </p:cNvPicPr>
          <p:nvPr/>
        </p:nvPicPr>
        <p:blipFill>
          <a:blip r:embed="rId4"/>
          <a:stretch>
            <a:fillRect/>
          </a:stretch>
        </p:blipFill>
        <p:spPr>
          <a:xfrm>
            <a:off x="2163792" y="4496268"/>
            <a:ext cx="2989840" cy="1119458"/>
          </a:xfrm>
          <a:prstGeom prst="rect">
            <a:avLst/>
          </a:prstGeom>
        </p:spPr>
      </p:pic>
    </p:spTree>
    <p:extLst>
      <p:ext uri="{BB962C8B-B14F-4D97-AF65-F5344CB8AC3E}">
        <p14:creationId xmlns:p14="http://schemas.microsoft.com/office/powerpoint/2010/main" val="315758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9" name="CasellaDiTesto 8">
            <a:extLst>
              <a:ext uri="{FF2B5EF4-FFF2-40B4-BE49-F238E27FC236}">
                <a16:creationId xmlns:a16="http://schemas.microsoft.com/office/drawing/2014/main" id="{F7DE3772-91BC-49FF-72A4-E57FBA7C9FB4}"/>
              </a:ext>
            </a:extLst>
          </p:cNvPr>
          <p:cNvSpPr txBox="1"/>
          <p:nvPr/>
        </p:nvSpPr>
        <p:spPr>
          <a:xfrm>
            <a:off x="3621543" y="1278878"/>
            <a:ext cx="5418053" cy="461665"/>
          </a:xfrm>
          <a:prstGeom prst="rect">
            <a:avLst/>
          </a:prstGeom>
          <a:noFill/>
        </p:spPr>
        <p:txBody>
          <a:bodyPr wrap="square" rtlCol="0">
            <a:spAutoFit/>
          </a:bodyPr>
          <a:lstStyle/>
          <a:p>
            <a:r>
              <a:rPr lang="it-IT" sz="2400" b="1" dirty="0">
                <a:solidFill>
                  <a:srgbClr val="0070C0"/>
                </a:solidFill>
                <a:latin typeface="Helvetica" pitchFamily="2" charset="0"/>
              </a:rPr>
              <a:t>FINGER DISPLACEMENT ANALYSIS</a:t>
            </a:r>
          </a:p>
        </p:txBody>
      </p:sp>
      <p:sp>
        <p:nvSpPr>
          <p:cNvPr id="11" name="CasellaDiTesto 10">
            <a:extLst>
              <a:ext uri="{FF2B5EF4-FFF2-40B4-BE49-F238E27FC236}">
                <a16:creationId xmlns:a16="http://schemas.microsoft.com/office/drawing/2014/main" id="{B1361DBF-C207-C553-DA6C-2C03E5493CB0}"/>
              </a:ext>
            </a:extLst>
          </p:cNvPr>
          <p:cNvSpPr txBox="1"/>
          <p:nvPr/>
        </p:nvSpPr>
        <p:spPr>
          <a:xfrm>
            <a:off x="5897695" y="2455373"/>
            <a:ext cx="5403393" cy="338554"/>
          </a:xfrm>
          <a:prstGeom prst="rect">
            <a:avLst/>
          </a:prstGeom>
          <a:noFill/>
        </p:spPr>
        <p:txBody>
          <a:bodyPr wrap="square" rtlCol="0">
            <a:spAutoFit/>
          </a:bodyPr>
          <a:lstStyle/>
          <a:p>
            <a:r>
              <a:rPr lang="it-IT" sz="1600" dirty="0">
                <a:latin typeface="Helvetica" panose="020B0604020202020204" pitchFamily="34" charset="0"/>
                <a:cs typeface="Helvetica" panose="020B0604020202020204" pitchFamily="34" charset="0"/>
              </a:rPr>
              <a:t> </a:t>
            </a:r>
          </a:p>
        </p:txBody>
      </p:sp>
      <p:sp>
        <p:nvSpPr>
          <p:cNvPr id="13" name="CasellaDiTesto 12">
            <a:extLst>
              <a:ext uri="{FF2B5EF4-FFF2-40B4-BE49-F238E27FC236}">
                <a16:creationId xmlns:a16="http://schemas.microsoft.com/office/drawing/2014/main" id="{4C32F986-56A7-B611-5662-FEEAFBE5C9AE}"/>
              </a:ext>
            </a:extLst>
          </p:cNvPr>
          <p:cNvSpPr txBox="1"/>
          <p:nvPr/>
        </p:nvSpPr>
        <p:spPr>
          <a:xfrm>
            <a:off x="6917205" y="2175248"/>
            <a:ext cx="3710751" cy="369332"/>
          </a:xfrm>
          <a:prstGeom prst="rect">
            <a:avLst/>
          </a:prstGeom>
          <a:noFill/>
        </p:spPr>
        <p:txBody>
          <a:bodyPr wrap="square" rtlCol="0">
            <a:spAutoFit/>
          </a:bodyPr>
          <a:lstStyle/>
          <a:p>
            <a:r>
              <a:rPr lang="it-IT" b="1" dirty="0">
                <a:solidFill>
                  <a:srgbClr val="002060"/>
                </a:solidFill>
                <a:latin typeface="Helvetica" pitchFamily="2" charset="0"/>
              </a:rPr>
              <a:t>CLOSING EQUATIONS METHOD</a:t>
            </a:r>
            <a:endParaRPr lang="it-IT" b="1" dirty="0">
              <a:solidFill>
                <a:srgbClr val="002060"/>
              </a:solidFill>
              <a:latin typeface="Helvetica" pitchFamily="2" charset="0"/>
              <a:cs typeface="Helvetica" panose="020B0604020202020204" pitchFamily="34" charset="0"/>
            </a:endParaRPr>
          </a:p>
        </p:txBody>
      </p:sp>
      <p:sp>
        <p:nvSpPr>
          <p:cNvPr id="20" name="CasellaDiTesto 19">
            <a:extLst>
              <a:ext uri="{FF2B5EF4-FFF2-40B4-BE49-F238E27FC236}">
                <a16:creationId xmlns:a16="http://schemas.microsoft.com/office/drawing/2014/main" id="{8427933F-BFA1-5FC3-3885-068C5B4294C3}"/>
              </a:ext>
            </a:extLst>
          </p:cNvPr>
          <p:cNvSpPr txBox="1"/>
          <p:nvPr/>
        </p:nvSpPr>
        <p:spPr>
          <a:xfrm>
            <a:off x="5811144" y="2624650"/>
            <a:ext cx="5922874" cy="1477328"/>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The mechanism is outlined through vectors expressed as complex numbers, so in terms of magnitude and phase. In this way, a non linear system of equations can be obtained, having a general understanding of the possible displacement of the mechanism.</a:t>
            </a:r>
            <a:endParaRPr lang="it-IT"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AE43F390-A5B4-4905-75DA-845B096B88C5}"/>
                  </a:ext>
                </a:extLst>
              </p:cNvPr>
              <p:cNvSpPr txBox="1"/>
              <p:nvPr/>
            </p:nvSpPr>
            <p:spPr>
              <a:xfrm>
                <a:off x="6206363" y="4613856"/>
                <a:ext cx="5527655"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solidFill>
                                <a:schemeClr val="tx1">
                                  <a:lumMod val="95000"/>
                                  <a:lumOff val="5000"/>
                                </a:schemeClr>
                              </a:solidFill>
                              <a:latin typeface="Cambria Math" panose="02040503050406030204" pitchFamily="18" charset="0"/>
                            </a:rPr>
                          </m:ctrlPr>
                        </m:dPr>
                        <m:e>
                          <m:m>
                            <m:mPr>
                              <m:plcHide m:val="on"/>
                              <m:mcs>
                                <m:mc>
                                  <m:mcPr>
                                    <m:count m:val="1"/>
                                    <m:mcJc m:val="center"/>
                                  </m:mcPr>
                                </m:mc>
                              </m:mcs>
                              <m:ctrlPr>
                                <a:rPr lang="it-IT" i="1" smtClean="0">
                                  <a:solidFill>
                                    <a:schemeClr val="tx1">
                                      <a:lumMod val="95000"/>
                                      <a:lumOff val="5000"/>
                                    </a:schemeClr>
                                  </a:solidFill>
                                  <a:latin typeface="Cambria Math" panose="02040503050406030204" pitchFamily="18" charset="0"/>
                                </a:rPr>
                              </m:ctrlPr>
                            </m:mPr>
                            <m:mr>
                              <m:e>
                                <m:sSubSup>
                                  <m:sSubSupPr>
                                    <m:ctrlPr>
                                      <a:rPr lang="it-IT" i="1" smtClean="0">
                                        <a:solidFill>
                                          <a:schemeClr val="tx1">
                                            <a:lumMod val="95000"/>
                                            <a:lumOff val="5000"/>
                                          </a:schemeClr>
                                        </a:solidFill>
                                        <a:latin typeface="Cambria Math" panose="02040503050406030204" pitchFamily="18" charset="0"/>
                                      </a:rPr>
                                    </m:ctrlPr>
                                  </m:sSubSupPr>
                                  <m:e>
                                    <m:r>
                                      <a:rPr lang="it-IT" b="0" i="1" smtClean="0">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1</m:t>
                                    </m:r>
                                  </m:sub>
                                  <m:sup>
                                    <m:r>
                                      <a:rPr lang="it-IT" b="0" i="1" smtClean="0">
                                        <a:solidFill>
                                          <a:schemeClr val="tx1">
                                            <a:lumMod val="95000"/>
                                            <a:lumOff val="5000"/>
                                          </a:schemeClr>
                                        </a:solidFill>
                                        <a:latin typeface="Cambria Math" panose="02040503050406030204" pitchFamily="18" charset="0"/>
                                      </a:rPr>
                                      <m:t>′</m:t>
                                    </m:r>
                                  </m:sup>
                                </m:sSubSup>
                                <m:sSup>
                                  <m:sSupPr>
                                    <m:ctrlPr>
                                      <a:rPr lang="it-IT" i="1" smtClean="0">
                                        <a:solidFill>
                                          <a:schemeClr val="tx1">
                                            <a:lumMod val="95000"/>
                                            <a:lumOff val="5000"/>
                                          </a:schemeClr>
                                        </a:solidFill>
                                        <a:latin typeface="Cambria Math" panose="02040503050406030204" pitchFamily="18" charset="0"/>
                                      </a:rPr>
                                    </m:ctrlPr>
                                  </m:sSupPr>
                                  <m:e>
                                    <m:r>
                                      <a:rPr lang="it-IT" b="0" i="1" smtClean="0">
                                        <a:solidFill>
                                          <a:schemeClr val="tx1">
                                            <a:lumMod val="95000"/>
                                            <a:lumOff val="5000"/>
                                          </a:schemeClr>
                                        </a:solidFill>
                                        <a:latin typeface="Cambria Math" panose="02040503050406030204" pitchFamily="18" charset="0"/>
                                      </a:rPr>
                                      <m:t>𝑒</m:t>
                                    </m:r>
                                  </m:e>
                                  <m:sup>
                                    <m:r>
                                      <a:rPr lang="it-IT" b="0" i="1" smtClean="0">
                                        <a:solidFill>
                                          <a:schemeClr val="tx1">
                                            <a:lumMod val="95000"/>
                                            <a:lumOff val="5000"/>
                                          </a:schemeClr>
                                        </a:solidFill>
                                        <a:latin typeface="Cambria Math" panose="02040503050406030204" pitchFamily="18" charset="0"/>
                                      </a:rPr>
                                      <m:t>−</m:t>
                                    </m:r>
                                    <m:r>
                                      <a:rPr lang="it-IT" b="0" i="1" smtClean="0">
                                        <a:solidFill>
                                          <a:schemeClr val="tx1">
                                            <a:lumMod val="95000"/>
                                            <a:lumOff val="5000"/>
                                          </a:schemeClr>
                                        </a:solidFill>
                                        <a:latin typeface="Cambria Math" panose="02040503050406030204" pitchFamily="18" charset="0"/>
                                      </a:rPr>
                                      <m:t>𝑗</m:t>
                                    </m:r>
                                    <m:r>
                                      <a:rPr lang="it-IT" i="1" smtClean="0">
                                        <a:solidFill>
                                          <a:schemeClr val="tx1">
                                            <a:lumMod val="95000"/>
                                            <a:lumOff val="5000"/>
                                          </a:schemeClr>
                                        </a:solidFill>
                                        <a:latin typeface="Cambria Math" panose="02040503050406030204" pitchFamily="18" charset="0"/>
                                      </a:rPr>
                                      <m:t>𝜋</m:t>
                                    </m:r>
                                  </m:sup>
                                </m:sSup>
                                <m:r>
                                  <a:rPr lang="it-IT" b="0" i="1" smtClean="0">
                                    <a:solidFill>
                                      <a:schemeClr val="tx1">
                                        <a:lumMod val="95000"/>
                                        <a:lumOff val="5000"/>
                                      </a:schemeClr>
                                    </a:solidFill>
                                    <a:latin typeface="Cambria Math" panose="02040503050406030204" pitchFamily="18" charset="0"/>
                                  </a:rPr>
                                  <m:t>+</m:t>
                                </m:r>
                                <m:sSubSup>
                                  <m:sSubSupPr>
                                    <m:ctrlPr>
                                      <a:rPr lang="it-IT" i="1">
                                        <a:solidFill>
                                          <a:schemeClr val="tx1">
                                            <a:lumMod val="95000"/>
                                            <a:lumOff val="5000"/>
                                          </a:schemeClr>
                                        </a:solidFill>
                                        <a:latin typeface="Cambria Math" panose="02040503050406030204" pitchFamily="18" charset="0"/>
                                      </a:rPr>
                                    </m:ctrlPr>
                                  </m:sSubSupPr>
                                  <m:e>
                                    <m:r>
                                      <a:rPr lang="it-IT" i="1">
                                        <a:solidFill>
                                          <a:schemeClr val="tx1">
                                            <a:lumMod val="95000"/>
                                            <a:lumOff val="5000"/>
                                          </a:schemeClr>
                                        </a:solidFill>
                                        <a:latin typeface="Cambria Math" panose="02040503050406030204" pitchFamily="18" charset="0"/>
                                      </a:rPr>
                                      <m:t>𝑉</m:t>
                                    </m:r>
                                  </m:e>
                                  <m:sub>
                                    <m:r>
                                      <a:rPr lang="it-IT" i="1">
                                        <a:solidFill>
                                          <a:schemeClr val="tx1">
                                            <a:lumMod val="95000"/>
                                            <a:lumOff val="5000"/>
                                          </a:schemeClr>
                                        </a:solidFill>
                                        <a:latin typeface="Cambria Math" panose="02040503050406030204" pitchFamily="18" charset="0"/>
                                      </a:rPr>
                                      <m:t>1</m:t>
                                    </m:r>
                                  </m:sub>
                                  <m:sup>
                                    <m:r>
                                      <a:rPr lang="it-IT" i="1">
                                        <a:solidFill>
                                          <a:schemeClr val="tx1">
                                            <a:lumMod val="95000"/>
                                            <a:lumOff val="5000"/>
                                          </a:schemeClr>
                                        </a:solidFill>
                                        <a:latin typeface="Cambria Math" panose="02040503050406030204" pitchFamily="18" charset="0"/>
                                      </a:rPr>
                                      <m:t>′</m:t>
                                    </m:r>
                                    <m:r>
                                      <a:rPr lang="it-IT" b="0" i="1" smtClean="0">
                                        <a:solidFill>
                                          <a:schemeClr val="tx1">
                                            <a:lumMod val="95000"/>
                                            <a:lumOff val="5000"/>
                                          </a:schemeClr>
                                        </a:solidFill>
                                        <a:latin typeface="Cambria Math" panose="02040503050406030204" pitchFamily="18" charset="0"/>
                                      </a:rPr>
                                      <m:t>′</m:t>
                                    </m:r>
                                  </m:sup>
                                </m:sSubSup>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f>
                                      <m:fPr>
                                        <m:ctrlPr>
                                          <a:rPr lang="it-IT" i="1" smtClean="0">
                                            <a:solidFill>
                                              <a:schemeClr val="tx1">
                                                <a:lumMod val="95000"/>
                                                <a:lumOff val="5000"/>
                                              </a:schemeClr>
                                            </a:solidFill>
                                            <a:latin typeface="Cambria Math" panose="02040503050406030204" pitchFamily="18" charset="0"/>
                                          </a:rPr>
                                        </m:ctrlPr>
                                      </m:fPr>
                                      <m:num>
                                        <m:r>
                                          <a:rPr lang="it-IT" i="1" smtClean="0">
                                            <a:solidFill>
                                              <a:schemeClr val="tx1">
                                                <a:lumMod val="95000"/>
                                                <a:lumOff val="5000"/>
                                              </a:schemeClr>
                                            </a:solidFill>
                                            <a:latin typeface="Cambria Math" panose="02040503050406030204" pitchFamily="18" charset="0"/>
                                          </a:rPr>
                                          <m:t>𝜋</m:t>
                                        </m:r>
                                      </m:num>
                                      <m:den>
                                        <m:r>
                                          <a:rPr lang="it-IT" b="0" i="1" smtClean="0">
                                            <a:solidFill>
                                              <a:schemeClr val="tx1">
                                                <a:lumMod val="95000"/>
                                                <a:lumOff val="5000"/>
                                              </a:schemeClr>
                                            </a:solidFill>
                                            <a:latin typeface="Cambria Math" panose="02040503050406030204" pitchFamily="18" charset="0"/>
                                          </a:rPr>
                                          <m:t>2</m:t>
                                        </m:r>
                                      </m:den>
                                    </m:f>
                                  </m:sup>
                                </m:sSup>
                                <m:r>
                                  <a:rPr lang="it-IT" b="0" i="1" smtClean="0">
                                    <a:solidFill>
                                      <a:schemeClr val="tx1">
                                        <a:lumMod val="95000"/>
                                        <a:lumOff val="5000"/>
                                      </a:schemeClr>
                                    </a:solidFill>
                                    <a:latin typeface="Cambria Math" panose="02040503050406030204" pitchFamily="18" charset="0"/>
                                  </a:rPr>
                                  <m:t>−</m:t>
                                </m:r>
                                <m:sSub>
                                  <m:sSubPr>
                                    <m:ctrlPr>
                                      <a:rPr lang="it-IT" b="0" i="1" smtClean="0">
                                        <a:solidFill>
                                          <a:schemeClr val="tx1">
                                            <a:lumMod val="95000"/>
                                            <a:lumOff val="5000"/>
                                          </a:schemeClr>
                                        </a:solidFill>
                                        <a:latin typeface="Cambria Math" panose="02040503050406030204" pitchFamily="18" charset="0"/>
                                      </a:rPr>
                                    </m:ctrlPr>
                                  </m:sSubPr>
                                  <m:e>
                                    <m:r>
                                      <a:rPr lang="it-IT" b="0" i="1" smtClean="0">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2</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i="1" smtClean="0">
                                        <a:solidFill>
                                          <a:schemeClr val="tx1">
                                            <a:lumMod val="95000"/>
                                            <a:lumOff val="5000"/>
                                          </a:schemeClr>
                                        </a:solidFill>
                                        <a:latin typeface="Cambria Math" panose="02040503050406030204" pitchFamily="18" charset="0"/>
                                      </a:rPr>
                                      <m:t>𝛽</m:t>
                                    </m:r>
                                  </m:sup>
                                </m:sSup>
                                <m:r>
                                  <a:rPr lang="it-IT" b="0" i="1" smtClean="0">
                                    <a:solidFill>
                                      <a:schemeClr val="tx1">
                                        <a:lumMod val="95000"/>
                                        <a:lumOff val="5000"/>
                                      </a:schemeClr>
                                    </a:solidFill>
                                    <a:latin typeface="Cambria Math" panose="02040503050406030204" pitchFamily="18" charset="0"/>
                                  </a:rPr>
                                  <m:t>−</m:t>
                                </m:r>
                                <m:sSub>
                                  <m:sSubPr>
                                    <m:ctrlPr>
                                      <a:rPr lang="it-IT" b="0" i="1" smtClean="0">
                                        <a:solidFill>
                                          <a:schemeClr val="tx1">
                                            <a:lumMod val="95000"/>
                                            <a:lumOff val="5000"/>
                                          </a:schemeClr>
                                        </a:solidFill>
                                        <a:latin typeface="Cambria Math" panose="02040503050406030204" pitchFamily="18" charset="0"/>
                                      </a:rPr>
                                    </m:ctrlPr>
                                  </m:sSubPr>
                                  <m:e>
                                    <m:r>
                                      <a:rPr lang="it-IT" b="0" i="1" smtClean="0">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3</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i="1" smtClean="0">
                                        <a:solidFill>
                                          <a:schemeClr val="tx1">
                                            <a:lumMod val="95000"/>
                                            <a:lumOff val="5000"/>
                                          </a:schemeClr>
                                        </a:solidFill>
                                        <a:latin typeface="Cambria Math" panose="02040503050406030204" pitchFamily="18" charset="0"/>
                                      </a:rPr>
                                      <m:t>𝛾</m:t>
                                    </m:r>
                                  </m:sup>
                                </m:sSup>
                                <m:r>
                                  <a:rPr lang="it-IT" i="1" smtClean="0">
                                    <a:solidFill>
                                      <a:schemeClr val="tx1">
                                        <a:lumMod val="95000"/>
                                        <a:lumOff val="5000"/>
                                      </a:schemeClr>
                                    </a:solidFill>
                                    <a:latin typeface="Cambria Math" panose="02040503050406030204" pitchFamily="18" charset="0"/>
                                  </a:rPr>
                                  <m:t>=0</m:t>
                                </m:r>
                              </m:e>
                            </m:mr>
                            <m:mr>
                              <m:e>
                                <m:sSub>
                                  <m:sSubPr>
                                    <m:ctrlPr>
                                      <a:rPr lang="it-IT" i="1">
                                        <a:solidFill>
                                          <a:schemeClr val="tx1">
                                            <a:lumMod val="95000"/>
                                            <a:lumOff val="5000"/>
                                          </a:schemeClr>
                                        </a:solidFill>
                                        <a:latin typeface="Cambria Math" panose="02040503050406030204" pitchFamily="18" charset="0"/>
                                      </a:rPr>
                                    </m:ctrlPr>
                                  </m:sSubPr>
                                  <m:e>
                                    <m:r>
                                      <a:rPr lang="it-IT" i="1">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4</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i="1">
                                        <a:solidFill>
                                          <a:schemeClr val="tx1">
                                            <a:lumMod val="95000"/>
                                            <a:lumOff val="5000"/>
                                          </a:schemeClr>
                                        </a:solidFill>
                                        <a:latin typeface="Cambria Math" panose="02040503050406030204" pitchFamily="18" charset="0"/>
                                      </a:rPr>
                                      <m:t>𝛽</m:t>
                                    </m:r>
                                  </m:sup>
                                </m:sSup>
                                <m:r>
                                  <a:rPr lang="it-IT" i="1">
                                    <a:solidFill>
                                      <a:schemeClr val="tx1">
                                        <a:lumMod val="95000"/>
                                        <a:lumOff val="5000"/>
                                      </a:schemeClr>
                                    </a:solidFill>
                                    <a:latin typeface="Cambria Math" panose="02040503050406030204" pitchFamily="18" charset="0"/>
                                  </a:rPr>
                                  <m:t>+</m:t>
                                </m:r>
                                <m:sSubSup>
                                  <m:sSubSupPr>
                                    <m:ctrlPr>
                                      <a:rPr lang="it-IT" i="1">
                                        <a:solidFill>
                                          <a:schemeClr val="tx1">
                                            <a:lumMod val="95000"/>
                                            <a:lumOff val="5000"/>
                                          </a:schemeClr>
                                        </a:solidFill>
                                        <a:latin typeface="Cambria Math" panose="02040503050406030204" pitchFamily="18" charset="0"/>
                                      </a:rPr>
                                    </m:ctrlPr>
                                  </m:sSubSupPr>
                                  <m:e>
                                    <m:r>
                                      <a:rPr lang="it-IT" i="1">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5</m:t>
                                    </m:r>
                                  </m:sub>
                                  <m:sup>
                                    <m:r>
                                      <a:rPr lang="it-IT" b="0" i="1" smtClean="0">
                                        <a:solidFill>
                                          <a:schemeClr val="tx1">
                                            <a:lumMod val="95000"/>
                                            <a:lumOff val="5000"/>
                                          </a:schemeClr>
                                        </a:solidFill>
                                        <a:latin typeface="Cambria Math" panose="02040503050406030204" pitchFamily="18" charset="0"/>
                                      </a:rPr>
                                      <m:t>𝑗</m:t>
                                    </m:r>
                                    <m:r>
                                      <a:rPr lang="it-IT" i="1">
                                        <a:solidFill>
                                          <a:schemeClr val="tx1">
                                            <a:lumMod val="95000"/>
                                            <a:lumOff val="5000"/>
                                          </a:schemeClr>
                                        </a:solidFill>
                                        <a:latin typeface="Cambria Math" panose="02040503050406030204" pitchFamily="18" charset="0"/>
                                      </a:rPr>
                                      <m:t>𝛿</m:t>
                                    </m:r>
                                  </m:sup>
                                </m:sSubSup>
                                <m:r>
                                  <a:rPr lang="it-IT" i="1">
                                    <a:solidFill>
                                      <a:schemeClr val="tx1">
                                        <a:lumMod val="95000"/>
                                        <a:lumOff val="5000"/>
                                      </a:schemeClr>
                                    </a:solidFill>
                                    <a:latin typeface="Cambria Math" panose="02040503050406030204" pitchFamily="18" charset="0"/>
                                  </a:rPr>
                                  <m:t>−</m:t>
                                </m:r>
                                <m:sSub>
                                  <m:sSubPr>
                                    <m:ctrlPr>
                                      <a:rPr lang="it-IT" i="1">
                                        <a:solidFill>
                                          <a:schemeClr val="tx1">
                                            <a:lumMod val="95000"/>
                                            <a:lumOff val="5000"/>
                                          </a:schemeClr>
                                        </a:solidFill>
                                        <a:latin typeface="Cambria Math" panose="02040503050406030204" pitchFamily="18" charset="0"/>
                                      </a:rPr>
                                    </m:ctrlPr>
                                  </m:sSubPr>
                                  <m:e>
                                    <m:r>
                                      <a:rPr lang="it-IT" i="1">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6</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b="0" i="1" smtClean="0">
                                        <a:solidFill>
                                          <a:schemeClr val="tx1">
                                            <a:lumMod val="95000"/>
                                            <a:lumOff val="5000"/>
                                          </a:schemeClr>
                                        </a:solidFill>
                                        <a:latin typeface="Cambria Math" panose="02040503050406030204" pitchFamily="18" charset="0"/>
                                      </a:rPr>
                                      <m:t>0</m:t>
                                    </m:r>
                                  </m:sup>
                                </m:sSup>
                                <m:r>
                                  <a:rPr lang="it-IT" i="1">
                                    <a:solidFill>
                                      <a:schemeClr val="tx1">
                                        <a:lumMod val="95000"/>
                                        <a:lumOff val="5000"/>
                                      </a:schemeClr>
                                    </a:solidFill>
                                    <a:latin typeface="Cambria Math" panose="02040503050406030204" pitchFamily="18" charset="0"/>
                                  </a:rPr>
                                  <m:t>−</m:t>
                                </m:r>
                                <m:sSub>
                                  <m:sSubPr>
                                    <m:ctrlPr>
                                      <a:rPr lang="it-IT" i="1">
                                        <a:solidFill>
                                          <a:schemeClr val="tx1">
                                            <a:lumMod val="95000"/>
                                            <a:lumOff val="5000"/>
                                          </a:schemeClr>
                                        </a:solidFill>
                                        <a:latin typeface="Cambria Math" panose="02040503050406030204" pitchFamily="18" charset="0"/>
                                      </a:rPr>
                                    </m:ctrlPr>
                                  </m:sSubPr>
                                  <m:e>
                                    <m:r>
                                      <a:rPr lang="it-IT" i="1">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7</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i="1">
                                        <a:solidFill>
                                          <a:schemeClr val="tx1">
                                            <a:lumMod val="95000"/>
                                            <a:lumOff val="5000"/>
                                          </a:schemeClr>
                                        </a:solidFill>
                                        <a:latin typeface="Cambria Math" panose="02040503050406030204" pitchFamily="18" charset="0"/>
                                      </a:rPr>
                                      <m:t>𝛽</m:t>
                                    </m:r>
                                  </m:sup>
                                </m:sSup>
                                <m:r>
                                  <a:rPr lang="it-IT" i="1">
                                    <a:solidFill>
                                      <a:schemeClr val="tx1">
                                        <a:lumMod val="95000"/>
                                        <a:lumOff val="5000"/>
                                      </a:schemeClr>
                                    </a:solidFill>
                                    <a:latin typeface="Cambria Math" panose="02040503050406030204" pitchFamily="18" charset="0"/>
                                  </a:rPr>
                                  <m:t>−</m:t>
                                </m:r>
                                <m:sSub>
                                  <m:sSubPr>
                                    <m:ctrlPr>
                                      <a:rPr lang="it-IT" i="1">
                                        <a:solidFill>
                                          <a:schemeClr val="tx1">
                                            <a:lumMod val="95000"/>
                                            <a:lumOff val="5000"/>
                                          </a:schemeClr>
                                        </a:solidFill>
                                        <a:latin typeface="Cambria Math" panose="02040503050406030204" pitchFamily="18" charset="0"/>
                                      </a:rPr>
                                    </m:ctrlPr>
                                  </m:sSubPr>
                                  <m:e>
                                    <m:r>
                                      <a:rPr lang="it-IT" i="1">
                                        <a:solidFill>
                                          <a:schemeClr val="tx1">
                                            <a:lumMod val="95000"/>
                                            <a:lumOff val="5000"/>
                                          </a:schemeClr>
                                        </a:solidFill>
                                        <a:latin typeface="Cambria Math" panose="02040503050406030204" pitchFamily="18" charset="0"/>
                                      </a:rPr>
                                      <m:t>𝑉</m:t>
                                    </m:r>
                                  </m:e>
                                  <m:sub>
                                    <m:r>
                                      <a:rPr lang="it-IT" b="0" i="1" smtClean="0">
                                        <a:solidFill>
                                          <a:schemeClr val="tx1">
                                            <a:lumMod val="95000"/>
                                            <a:lumOff val="5000"/>
                                          </a:schemeClr>
                                        </a:solidFill>
                                        <a:latin typeface="Cambria Math" panose="02040503050406030204" pitchFamily="18" charset="0"/>
                                      </a:rPr>
                                      <m:t>8</m:t>
                                    </m:r>
                                  </m:sub>
                                </m:sSub>
                                <m:sSup>
                                  <m:sSupPr>
                                    <m:ctrlPr>
                                      <a:rPr lang="it-IT" i="1">
                                        <a:solidFill>
                                          <a:schemeClr val="tx1">
                                            <a:lumMod val="95000"/>
                                            <a:lumOff val="5000"/>
                                          </a:schemeClr>
                                        </a:solidFill>
                                        <a:latin typeface="Cambria Math" panose="02040503050406030204" pitchFamily="18" charset="0"/>
                                      </a:rPr>
                                    </m:ctrlPr>
                                  </m:sSupPr>
                                  <m:e>
                                    <m:r>
                                      <a:rPr lang="it-IT" i="1">
                                        <a:solidFill>
                                          <a:schemeClr val="tx1">
                                            <a:lumMod val="95000"/>
                                            <a:lumOff val="5000"/>
                                          </a:schemeClr>
                                        </a:solidFill>
                                        <a:latin typeface="Cambria Math" panose="02040503050406030204" pitchFamily="18" charset="0"/>
                                      </a:rPr>
                                      <m:t>𝑒</m:t>
                                    </m:r>
                                  </m:e>
                                  <m:sup>
                                    <m:r>
                                      <a:rPr lang="it-IT" i="1">
                                        <a:solidFill>
                                          <a:schemeClr val="tx1">
                                            <a:lumMod val="95000"/>
                                            <a:lumOff val="5000"/>
                                          </a:schemeClr>
                                        </a:solidFill>
                                        <a:latin typeface="Cambria Math" panose="02040503050406030204" pitchFamily="18" charset="0"/>
                                      </a:rPr>
                                      <m:t>𝑗</m:t>
                                    </m:r>
                                    <m:r>
                                      <a:rPr lang="it-IT" i="1" smtClean="0">
                                        <a:solidFill>
                                          <a:schemeClr val="tx1">
                                            <a:lumMod val="95000"/>
                                            <a:lumOff val="5000"/>
                                          </a:schemeClr>
                                        </a:solidFill>
                                        <a:latin typeface="Cambria Math" panose="02040503050406030204" pitchFamily="18" charset="0"/>
                                      </a:rPr>
                                      <m:t>𝜃</m:t>
                                    </m:r>
                                  </m:sup>
                                </m:sSup>
                                <m:r>
                                  <a:rPr lang="it-IT" i="1">
                                    <a:solidFill>
                                      <a:schemeClr val="tx1">
                                        <a:lumMod val="95000"/>
                                        <a:lumOff val="5000"/>
                                      </a:schemeClr>
                                    </a:solidFill>
                                    <a:latin typeface="Cambria Math" panose="02040503050406030204" pitchFamily="18" charset="0"/>
                                  </a:rPr>
                                  <m:t>=0</m:t>
                                </m:r>
                              </m:e>
                            </m:mr>
                          </m:m>
                        </m:e>
                      </m:d>
                    </m:oMath>
                  </m:oMathPara>
                </a14:m>
                <a:endParaRPr lang="it-IT" dirty="0">
                  <a:solidFill>
                    <a:schemeClr val="tx1">
                      <a:lumMod val="95000"/>
                      <a:lumOff val="5000"/>
                    </a:schemeClr>
                  </a:solidFill>
                </a:endParaRPr>
              </a:p>
            </p:txBody>
          </p:sp>
        </mc:Choice>
        <mc:Fallback xmlns="">
          <p:sp>
            <p:nvSpPr>
              <p:cNvPr id="2" name="CasellaDiTesto 1">
                <a:extLst>
                  <a:ext uri="{FF2B5EF4-FFF2-40B4-BE49-F238E27FC236}">
                    <a16:creationId xmlns:a16="http://schemas.microsoft.com/office/drawing/2014/main" id="{AE43F390-A5B4-4905-75DA-845B096B88C5}"/>
                  </a:ext>
                </a:extLst>
              </p:cNvPr>
              <p:cNvSpPr txBox="1">
                <a:spLocks noRot="1" noChangeAspect="1" noMove="1" noResize="1" noEditPoints="1" noAdjustHandles="1" noChangeArrowheads="1" noChangeShapeType="1" noTextEdit="1"/>
              </p:cNvSpPr>
              <p:nvPr/>
            </p:nvSpPr>
            <p:spPr>
              <a:xfrm>
                <a:off x="6206363" y="4613856"/>
                <a:ext cx="5527655" cy="884281"/>
              </a:xfrm>
              <a:prstGeom prst="rect">
                <a:avLst/>
              </a:prstGeom>
              <a:blipFill>
                <a:blip r:embed="rId5"/>
                <a:stretch>
                  <a:fillRect/>
                </a:stretch>
              </a:blipFill>
            </p:spPr>
            <p:txBody>
              <a:bodyPr/>
              <a:lstStyle/>
              <a:p>
                <a:r>
                  <a:rPr lang="it-IT">
                    <a:noFill/>
                  </a:rPr>
                  <a:t> </a:t>
                </a:r>
              </a:p>
            </p:txBody>
          </p:sp>
        </mc:Fallback>
      </mc:AlternateContent>
      <p:pic>
        <p:nvPicPr>
          <p:cNvPr id="3" name="Video senza titolo - Realizzato con Clipchamp (1)">
            <a:hlinkClick r:id="" action="ppaction://media"/>
            <a:extLst>
              <a:ext uri="{FF2B5EF4-FFF2-40B4-BE49-F238E27FC236}">
                <a16:creationId xmlns:a16="http://schemas.microsoft.com/office/drawing/2014/main" id="{AC1693E3-8CF4-2453-C595-45A8B8714E53}"/>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8125" r="27893"/>
          <a:stretch/>
        </p:blipFill>
        <p:spPr>
          <a:xfrm>
            <a:off x="1719470" y="1858616"/>
            <a:ext cx="3481642" cy="4452731"/>
          </a:xfrm>
          <a:prstGeom prst="rect">
            <a:avLst/>
          </a:prstGeom>
        </p:spPr>
      </p:pic>
    </p:spTree>
    <p:extLst>
      <p:ext uri="{BB962C8B-B14F-4D97-AF65-F5344CB8AC3E}">
        <p14:creationId xmlns:p14="http://schemas.microsoft.com/office/powerpoint/2010/main" val="241330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grey metal object with holes&#10;&#10;Description automatically generated">
            <a:extLst>
              <a:ext uri="{FF2B5EF4-FFF2-40B4-BE49-F238E27FC236}">
                <a16:creationId xmlns:a16="http://schemas.microsoft.com/office/drawing/2014/main" id="{CE4E441F-5096-A316-51E1-4F71BE030031}"/>
              </a:ext>
            </a:extLst>
          </p:cNvPr>
          <p:cNvPicPr>
            <a:picLocks noChangeAspect="1"/>
          </p:cNvPicPr>
          <p:nvPr/>
        </p:nvPicPr>
        <p:blipFill>
          <a:blip r:embed="rId2"/>
          <a:stretch>
            <a:fillRect/>
          </a:stretch>
        </p:blipFill>
        <p:spPr>
          <a:xfrm>
            <a:off x="4746099" y="3341060"/>
            <a:ext cx="2305487" cy="1861724"/>
          </a:xfrm>
          <a:prstGeom prst="rect">
            <a:avLst/>
          </a:prstGeom>
        </p:spPr>
      </p:pic>
      <p:sp>
        <p:nvSpPr>
          <p:cNvPr id="10" name="Rettangolo con angoli arrotondati 9">
            <a:extLst>
              <a:ext uri="{FF2B5EF4-FFF2-40B4-BE49-F238E27FC236}">
                <a16:creationId xmlns:a16="http://schemas.microsoft.com/office/drawing/2014/main" id="{63AF0EEE-3C0C-97E9-9408-A846E1322413}"/>
              </a:ext>
            </a:extLst>
          </p:cNvPr>
          <p:cNvSpPr/>
          <p:nvPr/>
        </p:nvSpPr>
        <p:spPr>
          <a:xfrm>
            <a:off x="5640552"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solidFill>
                    <a:schemeClr val="bg1"/>
                  </a:solidFill>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oup 14">
            <a:extLst>
              <a:ext uri="{FF2B5EF4-FFF2-40B4-BE49-F238E27FC236}">
                <a16:creationId xmlns:a16="http://schemas.microsoft.com/office/drawing/2014/main" id="{1993204B-8AF3-2195-BA7D-2D02FA4B8064}"/>
              </a:ext>
            </a:extLst>
          </p:cNvPr>
          <p:cNvGrpSpPr/>
          <p:nvPr/>
        </p:nvGrpSpPr>
        <p:grpSpPr>
          <a:xfrm>
            <a:off x="6185903" y="4234999"/>
            <a:ext cx="2520000" cy="486720"/>
            <a:chOff x="0" y="573138"/>
            <a:chExt cx="5525729" cy="486720"/>
          </a:xfrm>
          <a:solidFill>
            <a:srgbClr val="002060"/>
          </a:solidFill>
        </p:grpSpPr>
        <p:sp>
          <p:nvSpPr>
            <p:cNvPr id="16" name="Rectangle: Rounded Corners 15">
              <a:extLst>
                <a:ext uri="{FF2B5EF4-FFF2-40B4-BE49-F238E27FC236}">
                  <a16:creationId xmlns:a16="http://schemas.microsoft.com/office/drawing/2014/main" id="{ED64D742-B66F-1505-2817-F57B39386C1A}"/>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7" name="Rectangle: Rounded Corners 4">
              <a:extLst>
                <a:ext uri="{FF2B5EF4-FFF2-40B4-BE49-F238E27FC236}">
                  <a16:creationId xmlns:a16="http://schemas.microsoft.com/office/drawing/2014/main" id="{5E0DA3B9-6018-7385-0030-0AA82BB13B63}"/>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a:r>
                <a:rPr lang="it-IT" dirty="0"/>
                <a:t>Palm (elevator)</a:t>
              </a:r>
              <a:endParaRPr lang="en-US" dirty="0"/>
            </a:p>
          </p:txBody>
        </p:sp>
      </p:grpSp>
      <p:grpSp>
        <p:nvGrpSpPr>
          <p:cNvPr id="18" name="Group 17">
            <a:extLst>
              <a:ext uri="{FF2B5EF4-FFF2-40B4-BE49-F238E27FC236}">
                <a16:creationId xmlns:a16="http://schemas.microsoft.com/office/drawing/2014/main" id="{D29175B2-7E71-659F-DC27-85FAF8272EF3}"/>
              </a:ext>
            </a:extLst>
          </p:cNvPr>
          <p:cNvGrpSpPr/>
          <p:nvPr/>
        </p:nvGrpSpPr>
        <p:grpSpPr>
          <a:xfrm>
            <a:off x="727220" y="4248162"/>
            <a:ext cx="2520000" cy="486720"/>
            <a:chOff x="0" y="573138"/>
            <a:chExt cx="5525729" cy="486720"/>
          </a:xfrm>
          <a:solidFill>
            <a:srgbClr val="002060"/>
          </a:solidFill>
        </p:grpSpPr>
        <p:sp>
          <p:nvSpPr>
            <p:cNvPr id="19" name="Rectangle: Rounded Corners 18">
              <a:extLst>
                <a:ext uri="{FF2B5EF4-FFF2-40B4-BE49-F238E27FC236}">
                  <a16:creationId xmlns:a16="http://schemas.microsoft.com/office/drawing/2014/main" id="{6F9D956D-56AD-3F38-827D-9B364F1405AE}"/>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484CB08D-C762-6A3C-C5CC-0A9D790DACB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a:r>
                <a:rPr lang="it-IT" dirty="0"/>
                <a:t>Connection </a:t>
              </a:r>
              <a:r>
                <a:rPr lang="it-IT" dirty="0" err="1"/>
                <a:t>rods</a:t>
              </a:r>
              <a:endParaRPr lang="en-US" dirty="0"/>
            </a:p>
          </p:txBody>
        </p:sp>
      </p:grpSp>
      <p:grpSp>
        <p:nvGrpSpPr>
          <p:cNvPr id="21" name="Group 20">
            <a:extLst>
              <a:ext uri="{FF2B5EF4-FFF2-40B4-BE49-F238E27FC236}">
                <a16:creationId xmlns:a16="http://schemas.microsoft.com/office/drawing/2014/main" id="{7D98ED4A-D620-60B2-A8B0-99C4E7B620DF}"/>
              </a:ext>
            </a:extLst>
          </p:cNvPr>
          <p:cNvGrpSpPr/>
          <p:nvPr/>
        </p:nvGrpSpPr>
        <p:grpSpPr>
          <a:xfrm>
            <a:off x="3486099" y="4234999"/>
            <a:ext cx="2520000" cy="486720"/>
            <a:chOff x="0" y="573138"/>
            <a:chExt cx="5525729" cy="486720"/>
          </a:xfrm>
          <a:solidFill>
            <a:srgbClr val="002060"/>
          </a:solidFill>
        </p:grpSpPr>
        <p:sp>
          <p:nvSpPr>
            <p:cNvPr id="23" name="Rectangle: Rounded Corners 22">
              <a:extLst>
                <a:ext uri="{FF2B5EF4-FFF2-40B4-BE49-F238E27FC236}">
                  <a16:creationId xmlns:a16="http://schemas.microsoft.com/office/drawing/2014/main" id="{D803B6F9-F0A8-717F-7BDB-17D4E48112DE}"/>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4" name="Rectangle: Rounded Corners 4">
              <a:extLst>
                <a:ext uri="{FF2B5EF4-FFF2-40B4-BE49-F238E27FC236}">
                  <a16:creationId xmlns:a16="http://schemas.microsoft.com/office/drawing/2014/main" id="{C260C548-29A0-31B5-385C-8255CAF27504}"/>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dirty="0"/>
                <a:t>Base</a:t>
              </a:r>
              <a:endParaRPr lang="en-US" sz="1800" kern="1200" dirty="0"/>
            </a:p>
          </p:txBody>
        </p:sp>
      </p:grpSp>
      <p:sp>
        <p:nvSpPr>
          <p:cNvPr id="31" name="CasellaDiTesto 19">
            <a:extLst>
              <a:ext uri="{FF2B5EF4-FFF2-40B4-BE49-F238E27FC236}">
                <a16:creationId xmlns:a16="http://schemas.microsoft.com/office/drawing/2014/main" id="{5BCCDF2E-C6BC-E9E6-9B99-66D67FA30548}"/>
              </a:ext>
            </a:extLst>
          </p:cNvPr>
          <p:cNvSpPr txBox="1"/>
          <p:nvPr/>
        </p:nvSpPr>
        <p:spPr>
          <a:xfrm>
            <a:off x="738056" y="4900783"/>
            <a:ext cx="2498330" cy="923330"/>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Designed to reuse design sketches efficiently</a:t>
            </a:r>
            <a:endParaRPr lang="it-IT" dirty="0">
              <a:latin typeface="Helvetica" panose="020B0604020202020204" pitchFamily="34" charset="0"/>
              <a:cs typeface="Helvetica" panose="020B0604020202020204" pitchFamily="34" charset="0"/>
            </a:endParaRPr>
          </a:p>
        </p:txBody>
      </p:sp>
      <p:sp>
        <p:nvSpPr>
          <p:cNvPr id="32" name="CasellaDiTesto 19">
            <a:extLst>
              <a:ext uri="{FF2B5EF4-FFF2-40B4-BE49-F238E27FC236}">
                <a16:creationId xmlns:a16="http://schemas.microsoft.com/office/drawing/2014/main" id="{200B51AA-13EF-C287-7F61-D1C109AE0326}"/>
              </a:ext>
            </a:extLst>
          </p:cNvPr>
          <p:cNvSpPr txBox="1"/>
          <p:nvPr/>
        </p:nvSpPr>
        <p:spPr>
          <a:xfrm>
            <a:off x="3496935" y="4882507"/>
            <a:ext cx="2479605" cy="1754326"/>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It is the </a:t>
            </a:r>
            <a:r>
              <a:rPr lang="en-US" dirty="0" err="1">
                <a:latin typeface="Helvetica" panose="020B0604020202020204" pitchFamily="34" charset="0"/>
                <a:cs typeface="Helvetica" panose="020B0604020202020204" pitchFamily="34" charset="0"/>
              </a:rPr>
              <a:t>dissa</a:t>
            </a:r>
            <a:r>
              <a:rPr lang="en-US" dirty="0">
                <a:latin typeface="Helvetica" panose="020B0604020202020204" pitchFamily="34" charset="0"/>
                <a:cs typeface="Helvetica" panose="020B0604020202020204" pitchFamily="34" charset="0"/>
              </a:rPr>
              <a:t> part of the end-effector anchored to the robotic arm, and contains the electric motor</a:t>
            </a:r>
            <a:endParaRPr lang="it-IT" dirty="0">
              <a:latin typeface="Helvetica" panose="020B0604020202020204" pitchFamily="34" charset="0"/>
              <a:cs typeface="Helvetica" panose="020B0604020202020204" pitchFamily="34" charset="0"/>
            </a:endParaRPr>
          </a:p>
        </p:txBody>
      </p:sp>
      <p:sp>
        <p:nvSpPr>
          <p:cNvPr id="33" name="CasellaDiTesto 19">
            <a:extLst>
              <a:ext uri="{FF2B5EF4-FFF2-40B4-BE49-F238E27FC236}">
                <a16:creationId xmlns:a16="http://schemas.microsoft.com/office/drawing/2014/main" id="{F26CEADE-BD07-5FC5-680B-38C756556C94}"/>
              </a:ext>
            </a:extLst>
          </p:cNvPr>
          <p:cNvSpPr txBox="1"/>
          <p:nvPr/>
        </p:nvSpPr>
        <p:spPr>
          <a:xfrm>
            <a:off x="6185903" y="4900783"/>
            <a:ext cx="2509165" cy="1754326"/>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Palm-base distance determines aperture and closure of the end-effector. The threading allows linear movement.</a:t>
            </a:r>
            <a:endParaRPr lang="it-IT"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7E6C507C-3680-28F1-0F5B-7FA6768D0C80}"/>
              </a:ext>
            </a:extLst>
          </p:cNvPr>
          <p:cNvGrpSpPr/>
          <p:nvPr/>
        </p:nvGrpSpPr>
        <p:grpSpPr>
          <a:xfrm>
            <a:off x="8944782" y="4250032"/>
            <a:ext cx="2520000" cy="486720"/>
            <a:chOff x="0" y="573138"/>
            <a:chExt cx="5525729" cy="486720"/>
          </a:xfrm>
          <a:solidFill>
            <a:srgbClr val="002060"/>
          </a:solidFill>
        </p:grpSpPr>
        <p:sp>
          <p:nvSpPr>
            <p:cNvPr id="3" name="Rectangle: Rounded Corners 2">
              <a:extLst>
                <a:ext uri="{FF2B5EF4-FFF2-40B4-BE49-F238E27FC236}">
                  <a16:creationId xmlns:a16="http://schemas.microsoft.com/office/drawing/2014/main" id="{A965305D-105C-FA85-184E-EA2CFD7ABF3C}"/>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6" name="Rectangle: Rounded Corners 4">
              <a:extLst>
                <a:ext uri="{FF2B5EF4-FFF2-40B4-BE49-F238E27FC236}">
                  <a16:creationId xmlns:a16="http://schemas.microsoft.com/office/drawing/2014/main" id="{F96BB752-2D66-2943-EF75-327BBF0B0FF6}"/>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a:r>
                <a:rPr lang="it-IT" dirty="0"/>
                <a:t>Fingers</a:t>
              </a:r>
            </a:p>
          </p:txBody>
        </p:sp>
      </p:grpSp>
      <p:sp>
        <p:nvSpPr>
          <p:cNvPr id="9" name="CasellaDiTesto 19">
            <a:extLst>
              <a:ext uri="{FF2B5EF4-FFF2-40B4-BE49-F238E27FC236}">
                <a16:creationId xmlns:a16="http://schemas.microsoft.com/office/drawing/2014/main" id="{18009734-AB72-8556-FCF5-381261170BB7}"/>
              </a:ext>
            </a:extLst>
          </p:cNvPr>
          <p:cNvSpPr txBox="1"/>
          <p:nvPr/>
        </p:nvSpPr>
        <p:spPr>
          <a:xfrm>
            <a:off x="8955617" y="4882507"/>
            <a:ext cx="2498327" cy="1754326"/>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These are the parts that come into contact with the external object and on which the gripping force is exerted</a:t>
            </a:r>
            <a:endParaRPr lang="it-IT" dirty="0">
              <a:latin typeface="Helvetica" panose="020B0604020202020204" pitchFamily="34" charset="0"/>
              <a:cs typeface="Helvetica" panose="020B0604020202020204" pitchFamily="34" charset="0"/>
            </a:endParaRPr>
          </a:p>
        </p:txBody>
      </p:sp>
      <p:pic>
        <p:nvPicPr>
          <p:cNvPr id="14" name="Picture 13" descr="A grey figure with black background&#10;&#10;Description automatically generated">
            <a:extLst>
              <a:ext uri="{FF2B5EF4-FFF2-40B4-BE49-F238E27FC236}">
                <a16:creationId xmlns:a16="http://schemas.microsoft.com/office/drawing/2014/main" id="{A47ED54F-AD11-3ECD-8EF4-5E6312A03A9B}"/>
              </a:ext>
            </a:extLst>
          </p:cNvPr>
          <p:cNvPicPr>
            <a:picLocks noChangeAspect="1"/>
          </p:cNvPicPr>
          <p:nvPr/>
        </p:nvPicPr>
        <p:blipFill>
          <a:blip r:embed="rId3"/>
          <a:stretch>
            <a:fillRect/>
          </a:stretch>
        </p:blipFill>
        <p:spPr>
          <a:xfrm>
            <a:off x="6750050" y="2102622"/>
            <a:ext cx="1024290" cy="2121623"/>
          </a:xfrm>
          <a:prstGeom prst="rect">
            <a:avLst/>
          </a:prstGeom>
        </p:spPr>
      </p:pic>
      <p:pic>
        <p:nvPicPr>
          <p:cNvPr id="27" name="Picture 26" descr="A grey metal object with holes&#10;&#10;Description automatically generated">
            <a:extLst>
              <a:ext uri="{FF2B5EF4-FFF2-40B4-BE49-F238E27FC236}">
                <a16:creationId xmlns:a16="http://schemas.microsoft.com/office/drawing/2014/main" id="{DD112125-DDA8-BDC2-6951-E755786EAEF6}"/>
              </a:ext>
            </a:extLst>
          </p:cNvPr>
          <p:cNvPicPr>
            <a:picLocks noChangeAspect="1"/>
          </p:cNvPicPr>
          <p:nvPr/>
        </p:nvPicPr>
        <p:blipFill>
          <a:blip r:embed="rId4"/>
          <a:stretch>
            <a:fillRect/>
          </a:stretch>
        </p:blipFill>
        <p:spPr>
          <a:xfrm>
            <a:off x="5340586" y="3331773"/>
            <a:ext cx="1452946" cy="891346"/>
          </a:xfrm>
          <a:prstGeom prst="rect">
            <a:avLst/>
          </a:prstGeom>
        </p:spPr>
      </p:pic>
      <p:pic>
        <p:nvPicPr>
          <p:cNvPr id="36" name="Picture 35" descr="A grey rectangular object with holes&#10;&#10;Description automatically generated">
            <a:extLst>
              <a:ext uri="{FF2B5EF4-FFF2-40B4-BE49-F238E27FC236}">
                <a16:creationId xmlns:a16="http://schemas.microsoft.com/office/drawing/2014/main" id="{720EFD8C-7700-A60B-9622-C7D5DDE5F40A}"/>
              </a:ext>
            </a:extLst>
          </p:cNvPr>
          <p:cNvPicPr>
            <a:picLocks noChangeAspect="1"/>
          </p:cNvPicPr>
          <p:nvPr/>
        </p:nvPicPr>
        <p:blipFill>
          <a:blip r:embed="rId5"/>
          <a:stretch>
            <a:fillRect/>
          </a:stretch>
        </p:blipFill>
        <p:spPr>
          <a:xfrm>
            <a:off x="4732067" y="3155910"/>
            <a:ext cx="767705" cy="1099179"/>
          </a:xfrm>
          <a:prstGeom prst="rect">
            <a:avLst/>
          </a:prstGeom>
        </p:spPr>
      </p:pic>
      <p:pic>
        <p:nvPicPr>
          <p:cNvPr id="12" name="Picture 11" descr="A grey mechanical arm with four arms&#10;&#10;Description automatically generated">
            <a:extLst>
              <a:ext uri="{FF2B5EF4-FFF2-40B4-BE49-F238E27FC236}">
                <a16:creationId xmlns:a16="http://schemas.microsoft.com/office/drawing/2014/main" id="{B181890A-3ABB-7331-868C-BF14F6E05168}"/>
              </a:ext>
            </a:extLst>
          </p:cNvPr>
          <p:cNvPicPr>
            <a:picLocks noChangeAspect="1"/>
          </p:cNvPicPr>
          <p:nvPr/>
        </p:nvPicPr>
        <p:blipFill rotWithShape="1">
          <a:blip r:embed="rId6"/>
          <a:srcRect l="9298" t="3219" r="29563" b="6250"/>
          <a:stretch/>
        </p:blipFill>
        <p:spPr>
          <a:xfrm>
            <a:off x="4258576" y="1236919"/>
            <a:ext cx="3435928" cy="3931363"/>
          </a:xfrm>
          <a:prstGeom prst="rect">
            <a:avLst/>
          </a:prstGeom>
        </p:spPr>
      </p:pic>
    </p:spTree>
    <p:extLst>
      <p:ext uri="{BB962C8B-B14F-4D97-AF65-F5344CB8AC3E}">
        <p14:creationId xmlns:p14="http://schemas.microsoft.com/office/powerpoint/2010/main" val="3609260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1500"/>
                                        <p:tgtEl>
                                          <p:spTgt spid="12"/>
                                        </p:tgtEl>
                                      </p:cBhvr>
                                    </p:animEffect>
                                    <p:set>
                                      <p:cBhvr>
                                        <p:cTn id="7" dur="1" fill="hold">
                                          <p:stCondLst>
                                            <p:cond delay="1499"/>
                                          </p:stCondLst>
                                        </p:cTn>
                                        <p:tgtEl>
                                          <p:spTgt spid="12"/>
                                        </p:tgtEl>
                                        <p:attrNameLst>
                                          <p:attrName>style.visibility</p:attrName>
                                        </p:attrNameLst>
                                      </p:cBhvr>
                                      <p:to>
                                        <p:strVal val="hidden"/>
                                      </p:to>
                                    </p:set>
                                  </p:childTnLst>
                                </p:cTn>
                              </p:par>
                              <p:par>
                                <p:cTn id="8" presetID="42" presetClass="path" presetSubtype="0" accel="50000" decel="50000" fill="hold" nodeType="withEffect">
                                  <p:stCondLst>
                                    <p:cond delay="1750"/>
                                  </p:stCondLst>
                                  <p:childTnLst>
                                    <p:animMotion origin="layout" path="M -2.91667E-6 -1.11111E-6 L 0.23985 -0.07106 " pathEditMode="relative" rAng="0" ptsTypes="AA">
                                      <p:cBhvr>
                                        <p:cTn id="9" dur="1500" fill="hold"/>
                                        <p:tgtEl>
                                          <p:spTgt spid="14"/>
                                        </p:tgtEl>
                                        <p:attrNameLst>
                                          <p:attrName>ppt_x</p:attrName>
                                          <p:attrName>ppt_y</p:attrName>
                                        </p:attrNameLst>
                                      </p:cBhvr>
                                      <p:rCtr x="11992" y="-3565"/>
                                    </p:animMotion>
                                  </p:childTnLst>
                                </p:cTn>
                              </p:par>
                              <p:par>
                                <p:cTn id="10" presetID="42" presetClass="path" presetSubtype="0" accel="50000" decel="50000" fill="hold" nodeType="withEffect">
                                  <p:stCondLst>
                                    <p:cond delay="1750"/>
                                  </p:stCondLst>
                                  <p:childTnLst>
                                    <p:animMotion origin="layout" path="M 3.95833E-6 -4.44444E-6 L 0.10963 -0.11828 " pathEditMode="relative" rAng="0" ptsTypes="AA">
                                      <p:cBhvr>
                                        <p:cTn id="11" dur="1500" fill="hold"/>
                                        <p:tgtEl>
                                          <p:spTgt spid="27"/>
                                        </p:tgtEl>
                                        <p:attrNameLst>
                                          <p:attrName>ppt_x</p:attrName>
                                          <p:attrName>ppt_y</p:attrName>
                                        </p:attrNameLst>
                                      </p:cBhvr>
                                      <p:rCtr x="5482" y="-5926"/>
                                    </p:animMotion>
                                  </p:childTnLst>
                                </p:cTn>
                              </p:par>
                              <p:par>
                                <p:cTn id="12" presetID="42" presetClass="path" presetSubtype="0" accel="50000" decel="50000" fill="hold" nodeType="withEffect">
                                  <p:stCondLst>
                                    <p:cond delay="1750"/>
                                  </p:stCondLst>
                                  <p:childTnLst>
                                    <p:animMotion origin="layout" path="M -1.25E-6 2.22222E-6 L -0.26328 -0.10972 " pathEditMode="relative" rAng="0" ptsTypes="AA">
                                      <p:cBhvr>
                                        <p:cTn id="13" dur="1500" fill="hold"/>
                                        <p:tgtEl>
                                          <p:spTgt spid="36"/>
                                        </p:tgtEl>
                                        <p:attrNameLst>
                                          <p:attrName>ppt_x</p:attrName>
                                          <p:attrName>ppt_y</p:attrName>
                                        </p:attrNameLst>
                                      </p:cBhvr>
                                      <p:rCtr x="-13164" y="-5486"/>
                                    </p:animMotion>
                                  </p:childTnLst>
                                </p:cTn>
                              </p:par>
                              <p:par>
                                <p:cTn id="14" presetID="42" presetClass="path" presetSubtype="0" accel="50000" decel="50000" fill="hold" nodeType="withEffect">
                                  <p:stCondLst>
                                    <p:cond delay="1750"/>
                                  </p:stCondLst>
                                  <p:childTnLst>
                                    <p:animMotion origin="layout" path="M -4.16667E-6 3.33333E-6 L -0.09453 -0.19931 " pathEditMode="relative" rAng="0" ptsTypes="AA">
                                      <p:cBhvr>
                                        <p:cTn id="15" dur="1500" fill="hold"/>
                                        <p:tgtEl>
                                          <p:spTgt spid="34"/>
                                        </p:tgtEl>
                                        <p:attrNameLst>
                                          <p:attrName>ppt_x</p:attrName>
                                          <p:attrName>ppt_y</p:attrName>
                                        </p:attrNameLst>
                                      </p:cBhvr>
                                      <p:rCtr x="-4727" y="-9977"/>
                                    </p:animMotion>
                                  </p:childTnLst>
                                </p:cTn>
                              </p:par>
                              <p:par>
                                <p:cTn id="16" presetID="10" presetClass="entr" presetSubtype="0" fill="hold" nodeType="withEffect">
                                  <p:stCondLst>
                                    <p:cond delay="27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750"/>
                                        <p:tgtEl>
                                          <p:spTgt spid="18"/>
                                        </p:tgtEl>
                                      </p:cBhvr>
                                    </p:animEffect>
                                  </p:childTnLst>
                                </p:cTn>
                              </p:par>
                              <p:par>
                                <p:cTn id="19" presetID="10" presetClass="entr" presetSubtype="0" fill="hold" nodeType="withEffect">
                                  <p:stCondLst>
                                    <p:cond delay="275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750"/>
                                        <p:tgtEl>
                                          <p:spTgt spid="21"/>
                                        </p:tgtEl>
                                      </p:cBhvr>
                                    </p:animEffect>
                                  </p:childTnLst>
                                </p:cTn>
                              </p:par>
                              <p:par>
                                <p:cTn id="22" presetID="10" presetClass="entr" presetSubtype="0" fill="hold" nodeType="withEffect">
                                  <p:stCondLst>
                                    <p:cond delay="2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750"/>
                                        <p:tgtEl>
                                          <p:spTgt spid="15"/>
                                        </p:tgtEl>
                                      </p:cBhvr>
                                    </p:animEffect>
                                  </p:childTnLst>
                                </p:cTn>
                              </p:par>
                              <p:par>
                                <p:cTn id="25" presetID="10" presetClass="entr" presetSubtype="0" fill="hold" nodeType="withEffect">
                                  <p:stCondLst>
                                    <p:cond delay="275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750"/>
                                        <p:tgtEl>
                                          <p:spTgt spid="2"/>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30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30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5640552"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solidFill>
                    <a:schemeClr val="bg1"/>
                  </a:solidFill>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pic>
        <p:nvPicPr>
          <p:cNvPr id="9" name="parallel_result">
            <a:hlinkClick r:id="" action="ppaction://media"/>
            <a:extLst>
              <a:ext uri="{FF2B5EF4-FFF2-40B4-BE49-F238E27FC236}">
                <a16:creationId xmlns:a16="http://schemas.microsoft.com/office/drawing/2014/main" id="{4B0D8EA9-8C23-1A73-652D-DF7330441F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86367" y="1993817"/>
            <a:ext cx="4508369" cy="4508369"/>
          </a:xfrm>
          <a:prstGeom prst="rect">
            <a:avLst/>
          </a:prstGeom>
        </p:spPr>
      </p:pic>
      <p:sp>
        <p:nvSpPr>
          <p:cNvPr id="13" name="CasellaDiTesto 8">
            <a:extLst>
              <a:ext uri="{FF2B5EF4-FFF2-40B4-BE49-F238E27FC236}">
                <a16:creationId xmlns:a16="http://schemas.microsoft.com/office/drawing/2014/main" id="{86DC7775-4052-02FC-2982-0CD0145C187A}"/>
              </a:ext>
            </a:extLst>
          </p:cNvPr>
          <p:cNvSpPr txBox="1"/>
          <p:nvPr/>
        </p:nvSpPr>
        <p:spPr>
          <a:xfrm>
            <a:off x="3594361" y="1354438"/>
            <a:ext cx="4783652" cy="461665"/>
          </a:xfrm>
          <a:prstGeom prst="rect">
            <a:avLst/>
          </a:prstGeom>
          <a:noFill/>
        </p:spPr>
        <p:txBody>
          <a:bodyPr wrap="square" rtlCol="0">
            <a:spAutoFit/>
          </a:bodyPr>
          <a:lstStyle/>
          <a:p>
            <a:pPr algn="ctr"/>
            <a:r>
              <a:rPr lang="it-IT" sz="2400" b="1" dirty="0">
                <a:solidFill>
                  <a:srgbClr val="0070C0"/>
                </a:solidFill>
              </a:rPr>
              <a:t>3D MODEL FINAL RESULT</a:t>
            </a:r>
          </a:p>
        </p:txBody>
      </p:sp>
    </p:spTree>
    <p:extLst>
      <p:ext uri="{BB962C8B-B14F-4D97-AF65-F5344CB8AC3E}">
        <p14:creationId xmlns:p14="http://schemas.microsoft.com/office/powerpoint/2010/main" val="201081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pic>
        <p:nvPicPr>
          <p:cNvPr id="15" name="Picture 14">
            <a:extLst>
              <a:ext uri="{FF2B5EF4-FFF2-40B4-BE49-F238E27FC236}">
                <a16:creationId xmlns:a16="http://schemas.microsoft.com/office/drawing/2014/main" id="{869212F5-FD43-D5E2-FA16-09D5DA831C4D}"/>
              </a:ext>
            </a:extLst>
          </p:cNvPr>
          <p:cNvPicPr>
            <a:picLocks noChangeAspect="1"/>
          </p:cNvPicPr>
          <p:nvPr/>
        </p:nvPicPr>
        <p:blipFill>
          <a:blip r:embed="rId2"/>
          <a:srcRect/>
          <a:stretch/>
        </p:blipFill>
        <p:spPr>
          <a:xfrm>
            <a:off x="346714" y="2056691"/>
            <a:ext cx="2757572" cy="4315285"/>
          </a:xfrm>
          <a:prstGeom prst="rect">
            <a:avLst/>
          </a:prstGeom>
        </p:spPr>
      </p:pic>
      <p:sp>
        <p:nvSpPr>
          <p:cNvPr id="3" name="CasellaDiTesto 8">
            <a:extLst>
              <a:ext uri="{FF2B5EF4-FFF2-40B4-BE49-F238E27FC236}">
                <a16:creationId xmlns:a16="http://schemas.microsoft.com/office/drawing/2014/main" id="{43205082-249B-A122-F342-B20FF560C140}"/>
              </a:ext>
            </a:extLst>
          </p:cNvPr>
          <p:cNvSpPr txBox="1"/>
          <p:nvPr/>
        </p:nvSpPr>
        <p:spPr>
          <a:xfrm>
            <a:off x="3538567" y="1593361"/>
            <a:ext cx="5113869" cy="461665"/>
          </a:xfrm>
          <a:prstGeom prst="rect">
            <a:avLst/>
          </a:prstGeom>
          <a:noFill/>
        </p:spPr>
        <p:txBody>
          <a:bodyPr wrap="square" rtlCol="0">
            <a:spAutoFit/>
          </a:bodyPr>
          <a:lstStyle/>
          <a:p>
            <a:pPr algn="ctr"/>
            <a:r>
              <a:rPr lang="it-IT" sz="2400" b="1" dirty="0">
                <a:solidFill>
                  <a:srgbClr val="0070C0"/>
                </a:solidFill>
                <a:latin typeface="Helvetica" pitchFamily="2" charset="0"/>
              </a:rPr>
              <a:t>FROM PARALLEL TO ADAPTIVE</a:t>
            </a:r>
          </a:p>
        </p:txBody>
      </p:sp>
      <p:pic>
        <p:nvPicPr>
          <p:cNvPr id="9" name="Picture 8">
            <a:extLst>
              <a:ext uri="{FF2B5EF4-FFF2-40B4-BE49-F238E27FC236}">
                <a16:creationId xmlns:a16="http://schemas.microsoft.com/office/drawing/2014/main" id="{9246618B-1A54-C1E2-513D-378E8B2E0EC0}"/>
              </a:ext>
            </a:extLst>
          </p:cNvPr>
          <p:cNvPicPr>
            <a:picLocks noChangeAspect="1"/>
          </p:cNvPicPr>
          <p:nvPr/>
        </p:nvPicPr>
        <p:blipFill>
          <a:blip r:embed="rId3"/>
          <a:srcRect/>
          <a:stretch/>
        </p:blipFill>
        <p:spPr>
          <a:xfrm>
            <a:off x="9757380" y="1991133"/>
            <a:ext cx="2035569" cy="4480560"/>
          </a:xfrm>
          <a:prstGeom prst="rect">
            <a:avLst/>
          </a:prstGeom>
        </p:spPr>
      </p:pic>
      <p:sp>
        <p:nvSpPr>
          <p:cNvPr id="11" name="CasellaDiTesto 19">
            <a:extLst>
              <a:ext uri="{FF2B5EF4-FFF2-40B4-BE49-F238E27FC236}">
                <a16:creationId xmlns:a16="http://schemas.microsoft.com/office/drawing/2014/main" id="{F624B2A9-11CE-DC5E-6A25-C92FF54CEA9E}"/>
              </a:ext>
            </a:extLst>
          </p:cNvPr>
          <p:cNvSpPr txBox="1"/>
          <p:nvPr/>
        </p:nvSpPr>
        <p:spPr>
          <a:xfrm>
            <a:off x="3134563" y="3140392"/>
            <a:ext cx="5922874" cy="1754326"/>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To switch to the adaptive version of the </a:t>
            </a:r>
            <a:r>
              <a:rPr lang="en-US" dirty="0" err="1">
                <a:latin typeface="Helvetica" panose="020B0604020202020204" pitchFamily="34" charset="0"/>
                <a:cs typeface="Helvetica" panose="020B0604020202020204" pitchFamily="34" charset="0"/>
              </a:rPr>
              <a:t>endeffector</a:t>
            </a:r>
            <a:r>
              <a:rPr lang="en-US" dirty="0">
                <a:latin typeface="Helvetica" panose="020B0604020202020204" pitchFamily="34" charset="0"/>
                <a:cs typeface="Helvetica" panose="020B0604020202020204" pitchFamily="34" charset="0"/>
              </a:rPr>
              <a:t>, one focuses on the phalanges without modifying the remaining parts not in contact with the grasped object. Mobile joints are introduced to form the fingers that can embrace the foreign body, which in turn are anchored to a fixed part and the tip that ends the phalanx.</a:t>
            </a:r>
            <a:endParaRPr lang="it-IT"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88F9AC49-07E8-997E-0F9D-747108F23588}"/>
              </a:ext>
            </a:extLst>
          </p:cNvPr>
          <p:cNvGrpSpPr/>
          <p:nvPr/>
        </p:nvGrpSpPr>
        <p:grpSpPr>
          <a:xfrm>
            <a:off x="3133567" y="4306398"/>
            <a:ext cx="5923870" cy="486720"/>
            <a:chOff x="0" y="573138"/>
            <a:chExt cx="5525729" cy="486720"/>
          </a:xfrm>
          <a:solidFill>
            <a:srgbClr val="002060"/>
          </a:solidFill>
        </p:grpSpPr>
        <p:sp>
          <p:nvSpPr>
            <p:cNvPr id="6" name="Rectangle: Rounded Corners 5">
              <a:extLst>
                <a:ext uri="{FF2B5EF4-FFF2-40B4-BE49-F238E27FC236}">
                  <a16:creationId xmlns:a16="http://schemas.microsoft.com/office/drawing/2014/main" id="{DA077519-06C6-27F6-598D-85DA14E55FF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2" name="Rectangle: Rounded Corners 4">
              <a:extLst>
                <a:ext uri="{FF2B5EF4-FFF2-40B4-BE49-F238E27FC236}">
                  <a16:creationId xmlns:a16="http://schemas.microsoft.com/office/drawing/2014/main" id="{3643696B-070C-599E-1414-E53369B2280D}"/>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Helvetica" pitchFamily="2" charset="0"/>
                </a:rPr>
                <a:t>Greater Flexibility</a:t>
              </a:r>
            </a:p>
          </p:txBody>
        </p:sp>
      </p:grpSp>
      <p:grpSp>
        <p:nvGrpSpPr>
          <p:cNvPr id="14" name="Group 13">
            <a:extLst>
              <a:ext uri="{FF2B5EF4-FFF2-40B4-BE49-F238E27FC236}">
                <a16:creationId xmlns:a16="http://schemas.microsoft.com/office/drawing/2014/main" id="{2850788B-D76A-73CB-6FA7-91FC2278B3B0}"/>
              </a:ext>
            </a:extLst>
          </p:cNvPr>
          <p:cNvGrpSpPr/>
          <p:nvPr/>
        </p:nvGrpSpPr>
        <p:grpSpPr>
          <a:xfrm>
            <a:off x="3159039" y="5019614"/>
            <a:ext cx="5923870" cy="486720"/>
            <a:chOff x="0" y="573138"/>
            <a:chExt cx="5525729" cy="486720"/>
          </a:xfrm>
          <a:solidFill>
            <a:srgbClr val="002060"/>
          </a:solidFill>
        </p:grpSpPr>
        <p:sp>
          <p:nvSpPr>
            <p:cNvPr id="16" name="Rectangle: Rounded Corners 15">
              <a:extLst>
                <a:ext uri="{FF2B5EF4-FFF2-40B4-BE49-F238E27FC236}">
                  <a16:creationId xmlns:a16="http://schemas.microsoft.com/office/drawing/2014/main" id="{18E02A9F-2CC2-3FA4-68A8-E26C72FE0C5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7" name="Rectangle: Rounded Corners 4">
              <a:extLst>
                <a:ext uri="{FF2B5EF4-FFF2-40B4-BE49-F238E27FC236}">
                  <a16:creationId xmlns:a16="http://schemas.microsoft.com/office/drawing/2014/main" id="{F4E458C4-4198-5B62-A9D6-DDC55E534BF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Helvetica" pitchFamily="2" charset="0"/>
                </a:rPr>
                <a:t>Secure Grip</a:t>
              </a:r>
            </a:p>
          </p:txBody>
        </p:sp>
      </p:grpSp>
      <p:grpSp>
        <p:nvGrpSpPr>
          <p:cNvPr id="18" name="Group 17">
            <a:extLst>
              <a:ext uri="{FF2B5EF4-FFF2-40B4-BE49-F238E27FC236}">
                <a16:creationId xmlns:a16="http://schemas.microsoft.com/office/drawing/2014/main" id="{730D9EB3-4B57-0E8B-DCF7-4D2F8B40B685}"/>
              </a:ext>
            </a:extLst>
          </p:cNvPr>
          <p:cNvGrpSpPr/>
          <p:nvPr/>
        </p:nvGrpSpPr>
        <p:grpSpPr>
          <a:xfrm>
            <a:off x="3159039" y="5733679"/>
            <a:ext cx="5923870" cy="486720"/>
            <a:chOff x="0" y="573138"/>
            <a:chExt cx="5525729" cy="486720"/>
          </a:xfrm>
          <a:solidFill>
            <a:srgbClr val="002060"/>
          </a:solidFill>
        </p:grpSpPr>
        <p:sp>
          <p:nvSpPr>
            <p:cNvPr id="19" name="Rectangle: Rounded Corners 18">
              <a:extLst>
                <a:ext uri="{FF2B5EF4-FFF2-40B4-BE49-F238E27FC236}">
                  <a16:creationId xmlns:a16="http://schemas.microsoft.com/office/drawing/2014/main" id="{B488C2AA-0607-98FD-AF06-FC9C7BB4CEC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E8AEBE8C-E28D-A7D8-842B-1D18E5CA092F}"/>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Helvetica" pitchFamily="2" charset="0"/>
                </a:rPr>
                <a:t>Simplicity of Design</a:t>
              </a:r>
            </a:p>
          </p:txBody>
        </p:sp>
      </p:grpSp>
    </p:spTree>
    <p:extLst>
      <p:ext uri="{BB962C8B-B14F-4D97-AF65-F5344CB8AC3E}">
        <p14:creationId xmlns:p14="http://schemas.microsoft.com/office/powerpoint/2010/main" val="1478722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1.85185E-6 L 0 -0.1294 " pathEditMode="relative" rAng="0" ptsTypes="AA">
                                      <p:cBhvr>
                                        <p:cTn id="6" dur="2000" fill="hold"/>
                                        <p:tgtEl>
                                          <p:spTgt spid="11"/>
                                        </p:tgtEl>
                                        <p:attrNameLst>
                                          <p:attrName>ppt_x</p:attrName>
                                          <p:attrName>ppt_y</p:attrName>
                                        </p:attrNameLst>
                                      </p:cBhvr>
                                      <p:rCtr x="0" y="-6481"/>
                                    </p:animMotion>
                                  </p:childTnLst>
                                </p:cTn>
                              </p:par>
                              <p:par>
                                <p:cTn id="7" presetID="10" presetClass="entr" presetSubtype="0" fill="hold" nodeType="withEffect">
                                  <p:stCondLst>
                                    <p:cond delay="25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750"/>
                                        <p:tgtEl>
                                          <p:spTgt spid="2"/>
                                        </p:tgtEl>
                                      </p:cBhvr>
                                    </p:animEffect>
                                  </p:childTnLst>
                                </p:cTn>
                              </p:par>
                              <p:par>
                                <p:cTn id="10" presetID="10" presetClass="entr" presetSubtype="0" fill="hold" nodeType="withEffect">
                                  <p:stCondLst>
                                    <p:cond delay="2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childTnLst>
                                </p:cTn>
                              </p:par>
                              <p:par>
                                <p:cTn id="13" presetID="10" presetClass="entr" presetSubtype="0" fill="hold" nodeType="withEffect">
                                  <p:stCondLst>
                                    <p:cond delay="25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rawing of a machine&#10;&#10;Description automatically generated">
            <a:extLst>
              <a:ext uri="{FF2B5EF4-FFF2-40B4-BE49-F238E27FC236}">
                <a16:creationId xmlns:a16="http://schemas.microsoft.com/office/drawing/2014/main" id="{E930D18B-12D9-CF4B-0111-0969AEFA30AD}"/>
              </a:ext>
            </a:extLst>
          </p:cNvPr>
          <p:cNvPicPr>
            <a:picLocks noChangeAspect="1"/>
          </p:cNvPicPr>
          <p:nvPr/>
        </p:nvPicPr>
        <p:blipFill>
          <a:blip r:embed="rId2"/>
          <a:stretch>
            <a:fillRect/>
          </a:stretch>
        </p:blipFill>
        <p:spPr>
          <a:xfrm>
            <a:off x="596726" y="1487054"/>
            <a:ext cx="2299855" cy="4599709"/>
          </a:xfrm>
          <a:prstGeom prst="rect">
            <a:avLst/>
          </a:prstGeom>
        </p:spPr>
      </p:pic>
      <p:pic>
        <p:nvPicPr>
          <p:cNvPr id="14" name="Picture 13" descr="A screen shot of a diagram&#10;&#10;Description automatically generated">
            <a:extLst>
              <a:ext uri="{FF2B5EF4-FFF2-40B4-BE49-F238E27FC236}">
                <a16:creationId xmlns:a16="http://schemas.microsoft.com/office/drawing/2014/main" id="{821E536A-CB1E-A434-7113-4FDD421FD536}"/>
              </a:ext>
            </a:extLst>
          </p:cNvPr>
          <p:cNvPicPr>
            <a:picLocks noChangeAspect="1"/>
          </p:cNvPicPr>
          <p:nvPr/>
        </p:nvPicPr>
        <p:blipFill rotWithShape="1">
          <a:blip r:embed="rId3"/>
          <a:srcRect l="13438" t="24424"/>
          <a:stretch/>
        </p:blipFill>
        <p:spPr>
          <a:xfrm>
            <a:off x="9372506" y="1644131"/>
            <a:ext cx="2527562" cy="4413511"/>
          </a:xfrm>
          <a:prstGeom prst="rect">
            <a:avLst/>
          </a:prstGeom>
        </p:spPr>
      </p:pic>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3" name="CasellaDiTesto 8">
            <a:extLst>
              <a:ext uri="{FF2B5EF4-FFF2-40B4-BE49-F238E27FC236}">
                <a16:creationId xmlns:a16="http://schemas.microsoft.com/office/drawing/2014/main" id="{43205082-249B-A122-F342-B20FF560C140}"/>
              </a:ext>
            </a:extLst>
          </p:cNvPr>
          <p:cNvSpPr txBox="1"/>
          <p:nvPr/>
        </p:nvSpPr>
        <p:spPr>
          <a:xfrm>
            <a:off x="2589046" y="1586001"/>
            <a:ext cx="7013901" cy="461665"/>
          </a:xfrm>
          <a:prstGeom prst="rect">
            <a:avLst/>
          </a:prstGeom>
          <a:noFill/>
        </p:spPr>
        <p:txBody>
          <a:bodyPr wrap="square" rtlCol="0">
            <a:spAutoFit/>
          </a:bodyPr>
          <a:lstStyle/>
          <a:p>
            <a:pPr algn="ctr"/>
            <a:r>
              <a:rPr lang="en-US" sz="2400" b="1" dirty="0">
                <a:solidFill>
                  <a:srgbClr val="0070C0"/>
                </a:solidFill>
                <a:latin typeface="Helvetica" pitchFamily="2" charset="0"/>
              </a:rPr>
              <a:t>ADAPTIVE PHALANX DEGREES OF FREEDOM</a:t>
            </a:r>
            <a:endParaRPr lang="it-IT" sz="2400" b="1" dirty="0">
              <a:solidFill>
                <a:srgbClr val="0070C0"/>
              </a:solidFill>
              <a:latin typeface="Helvetica" pitchFamily="2" charset="0"/>
            </a:endParaRPr>
          </a:p>
        </p:txBody>
      </p:sp>
      <p:sp>
        <p:nvSpPr>
          <p:cNvPr id="11" name="CasellaDiTesto 19">
            <a:extLst>
              <a:ext uri="{FF2B5EF4-FFF2-40B4-BE49-F238E27FC236}">
                <a16:creationId xmlns:a16="http://schemas.microsoft.com/office/drawing/2014/main" id="{F624B2A9-11CE-DC5E-6A25-C92FF54CEA9E}"/>
              </a:ext>
            </a:extLst>
          </p:cNvPr>
          <p:cNvSpPr txBox="1"/>
          <p:nvPr/>
        </p:nvSpPr>
        <p:spPr>
          <a:xfrm>
            <a:off x="2896581" y="2722640"/>
            <a:ext cx="6398837" cy="1754326"/>
          </a:xfrm>
          <a:prstGeom prst="rect">
            <a:avLst/>
          </a:prstGeom>
          <a:noFill/>
        </p:spPr>
        <p:txBody>
          <a:bodyPr wrap="square" rtlCol="0">
            <a:spAutoFit/>
          </a:bodyPr>
          <a:lstStyle/>
          <a:p>
            <a:pPr algn="ctr"/>
            <a:r>
              <a:rPr lang="en-US" sz="1800" b="0" i="0" dirty="0">
                <a:solidFill>
                  <a:srgbClr val="000000"/>
                </a:solidFill>
                <a:effectLst/>
                <a:latin typeface="Helvetica" panose="020B0604020202020204" pitchFamily="34" charset="0"/>
                <a:cs typeface="Helvetica" panose="020B0604020202020204" pitchFamily="34" charset="0"/>
              </a:rPr>
              <a:t>On the left, a technical side view of the adaptive phalanx is shown, while on the right, a simplified schematic representation facilitates the calculation of its degrees of freedom. The phalanx is equipped with 4 revolute joints and consists of 3 bodies. Therefore, the degrees of freedom of the phalanx are:</a:t>
            </a:r>
            <a:r>
              <a:rPr lang="en-US" dirty="0">
                <a:latin typeface="Helvetica" panose="020B0604020202020204" pitchFamily="34" charset="0"/>
                <a:cs typeface="Helvetica" panose="020B0604020202020204" pitchFamily="34" charset="0"/>
              </a:rPr>
              <a:t> </a:t>
            </a:r>
            <a:endParaRPr lang="it-IT"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0A0EDD67-5944-9E63-5D84-B9747049BC0A}"/>
                  </a:ext>
                </a:extLst>
              </p:cNvPr>
              <p:cNvSpPr txBox="1"/>
              <p:nvPr/>
            </p:nvSpPr>
            <p:spPr>
              <a:xfrm>
                <a:off x="3181563" y="4779746"/>
                <a:ext cx="5828869" cy="778931"/>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it-IT" b="0" i="1" smtClean="0">
                          <a:latin typeface="Cambria Math" panose="02040503050406030204" pitchFamily="18" charset="0"/>
                        </a:rPr>
                        <m:t>𝑑𝑜𝑓</m:t>
                      </m:r>
                      <m:r>
                        <a:rPr lang="it-IT" b="0" i="1" smtClean="0">
                          <a:latin typeface="Cambria Math" panose="02040503050406030204" pitchFamily="18" charset="0"/>
                        </a:rPr>
                        <m:t>=</m:t>
                      </m:r>
                      <m:r>
                        <a:rPr lang="it-IT" b="0" i="1" smtClean="0">
                          <a:latin typeface="Cambria Math" panose="02040503050406030204" pitchFamily="18" charset="0"/>
                        </a:rPr>
                        <m:t>𝑚</m:t>
                      </m:r>
                      <m:d>
                        <m:dPr>
                          <m:ctrlPr>
                            <a:rPr lang="it-IT" b="0" i="1" smtClean="0">
                              <a:latin typeface="Cambria Math" panose="02040503050406030204" pitchFamily="18" charset="0"/>
                            </a:rPr>
                          </m:ctrlPr>
                        </m:dPr>
                        <m:e>
                          <m:r>
                            <a:rPr lang="it-IT" b="0" i="1" smtClean="0">
                              <a:latin typeface="Cambria Math" panose="02040503050406030204" pitchFamily="18" charset="0"/>
                            </a:rPr>
                            <m:t>𝑁</m:t>
                          </m:r>
                          <m:r>
                            <a:rPr lang="it-IT" b="0" i="1" smtClean="0">
                              <a:latin typeface="Cambria Math" panose="02040503050406030204" pitchFamily="18" charset="0"/>
                            </a:rPr>
                            <m:t>−1−</m:t>
                          </m:r>
                          <m:r>
                            <a:rPr lang="it-IT" b="0" i="1" smtClean="0">
                              <a:latin typeface="Cambria Math" panose="02040503050406030204" pitchFamily="18" charset="0"/>
                            </a:rPr>
                            <m:t>𝐽</m:t>
                          </m:r>
                        </m:e>
                      </m:d>
                      <m:r>
                        <a:rPr lang="it-IT" b="0" i="1" smtClean="0">
                          <a:latin typeface="Cambria Math" panose="02040503050406030204" pitchFamily="18" charset="0"/>
                        </a:rPr>
                        <m:t>+</m:t>
                      </m:r>
                      <m:nary>
                        <m:naryPr>
                          <m:chr m:val="∑"/>
                          <m:ctrlPr>
                            <a:rPr lang="pt-BR" b="0" i="1" smtClean="0">
                              <a:latin typeface="Cambria Math" panose="02040503050406030204" pitchFamily="18" charset="0"/>
                            </a:rPr>
                          </m:ctrlPr>
                        </m:naryPr>
                        <m:sub>
                          <m:r>
                            <a:rPr lang="it-IT" b="0" i="1" smtClean="0">
                              <a:latin typeface="Cambria Math" panose="02040503050406030204" pitchFamily="18" charset="0"/>
                            </a:rPr>
                            <m:t>𝑖</m:t>
                          </m:r>
                          <m:r>
                            <a:rPr lang="pt-BR" b="0" i="1" smtClean="0">
                              <a:latin typeface="Cambria Math" panose="02040503050406030204" pitchFamily="18" charset="0"/>
                            </a:rPr>
                            <m:t>=</m:t>
                          </m:r>
                          <m:r>
                            <a:rPr lang="it-IT" b="0" i="1" smtClean="0">
                              <a:latin typeface="Cambria Math" panose="02040503050406030204" pitchFamily="18" charset="0"/>
                            </a:rPr>
                            <m:t>1</m:t>
                          </m:r>
                        </m:sub>
                        <m:sup>
                          <m:r>
                            <a:rPr lang="it-IT" b="0" i="1" smtClean="0">
                              <a:latin typeface="Cambria Math" panose="02040503050406030204" pitchFamily="18" charset="0"/>
                            </a:rPr>
                            <m:t>𝐽</m:t>
                          </m:r>
                        </m:sup>
                        <m:e>
                          <m:sSub>
                            <m:sSubPr>
                              <m:ctrlPr>
                                <a:rPr lang="pt-BR" b="0" i="1" smtClean="0">
                                  <a:latin typeface="Cambria Math" panose="02040503050406030204" pitchFamily="18" charset="0"/>
                                </a:rPr>
                              </m:ctrlPr>
                            </m:sSubPr>
                            <m:e>
                              <m:r>
                                <a:rPr lang="it-IT" b="0" i="1" smtClean="0">
                                  <a:latin typeface="Cambria Math" panose="02040503050406030204" pitchFamily="18" charset="0"/>
                                </a:rPr>
                                <m:t>𝑓</m:t>
                              </m:r>
                            </m:e>
                            <m:sub>
                              <m:r>
                                <a:rPr lang="it-IT" b="0" i="1" smtClean="0">
                                  <a:latin typeface="Cambria Math" panose="02040503050406030204" pitchFamily="18" charset="0"/>
                                </a:rPr>
                                <m:t>𝑖</m:t>
                              </m:r>
                            </m:sub>
                          </m:sSub>
                          <m:r>
                            <a:rPr lang="it-IT" b="0" i="1" smtClean="0">
                              <a:latin typeface="Cambria Math" panose="02040503050406030204" pitchFamily="18" charset="0"/>
                            </a:rPr>
                            <m:t> =3</m:t>
                          </m:r>
                          <m:d>
                            <m:dPr>
                              <m:ctrlPr>
                                <a:rPr lang="it-IT" b="0" i="1" smtClean="0">
                                  <a:latin typeface="Cambria Math" panose="02040503050406030204" pitchFamily="18" charset="0"/>
                                </a:rPr>
                              </m:ctrlPr>
                            </m:dPr>
                            <m:e>
                              <m:r>
                                <a:rPr lang="it-IT" b="0" i="1" smtClean="0">
                                  <a:latin typeface="Cambria Math" panose="02040503050406030204" pitchFamily="18" charset="0"/>
                                </a:rPr>
                                <m:t>4−1−4</m:t>
                              </m:r>
                            </m:e>
                          </m:d>
                          <m:r>
                            <a:rPr lang="it-IT" b="0" i="1" smtClean="0">
                              <a:latin typeface="Cambria Math" panose="02040503050406030204" pitchFamily="18" charset="0"/>
                            </a:rPr>
                            <m:t>+4=1 </m:t>
                          </m:r>
                        </m:e>
                      </m:nary>
                    </m:oMath>
                  </m:oMathPara>
                </a14:m>
                <a:endParaRPr lang="it-IT" dirty="0"/>
              </a:p>
            </p:txBody>
          </p:sp>
        </mc:Choice>
        <mc:Fallback xmlns="">
          <p:sp>
            <p:nvSpPr>
              <p:cNvPr id="2" name="CasellaDiTesto 1">
                <a:extLst>
                  <a:ext uri="{FF2B5EF4-FFF2-40B4-BE49-F238E27FC236}">
                    <a16:creationId xmlns:a16="http://schemas.microsoft.com/office/drawing/2014/main" id="{0A0EDD67-5944-9E63-5D84-B9747049BC0A}"/>
                  </a:ext>
                </a:extLst>
              </p:cNvPr>
              <p:cNvSpPr txBox="1">
                <a:spLocks noRot="1" noChangeAspect="1" noMove="1" noResize="1" noEditPoints="1" noAdjustHandles="1" noChangeArrowheads="1" noChangeShapeType="1" noTextEdit="1"/>
              </p:cNvSpPr>
              <p:nvPr/>
            </p:nvSpPr>
            <p:spPr>
              <a:xfrm>
                <a:off x="3181563" y="4779746"/>
                <a:ext cx="5828869" cy="778931"/>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929275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5640552"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solidFill>
                    <a:schemeClr val="bg1"/>
                  </a:solidFill>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oup 14">
            <a:extLst>
              <a:ext uri="{FF2B5EF4-FFF2-40B4-BE49-F238E27FC236}">
                <a16:creationId xmlns:a16="http://schemas.microsoft.com/office/drawing/2014/main" id="{1993204B-8AF3-2195-BA7D-2D02FA4B8064}"/>
              </a:ext>
            </a:extLst>
          </p:cNvPr>
          <p:cNvGrpSpPr/>
          <p:nvPr/>
        </p:nvGrpSpPr>
        <p:grpSpPr>
          <a:xfrm>
            <a:off x="7985313" y="4248162"/>
            <a:ext cx="3265627" cy="486720"/>
            <a:chOff x="0" y="573138"/>
            <a:chExt cx="5525729" cy="486720"/>
          </a:xfrm>
          <a:solidFill>
            <a:srgbClr val="002060"/>
          </a:solidFill>
        </p:grpSpPr>
        <p:sp>
          <p:nvSpPr>
            <p:cNvPr id="16" name="Rectangle: Rounded Corners 15">
              <a:extLst>
                <a:ext uri="{FF2B5EF4-FFF2-40B4-BE49-F238E27FC236}">
                  <a16:creationId xmlns:a16="http://schemas.microsoft.com/office/drawing/2014/main" id="{ED64D742-B66F-1505-2817-F57B39386C1A}"/>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7" name="Rectangle: Rounded Corners 4">
              <a:extLst>
                <a:ext uri="{FF2B5EF4-FFF2-40B4-BE49-F238E27FC236}">
                  <a16:creationId xmlns:a16="http://schemas.microsoft.com/office/drawing/2014/main" id="{5E0DA3B9-6018-7385-0030-0AA82BB13B63}"/>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Final gripper</a:t>
              </a:r>
              <a:endParaRPr lang="en-US" sz="1800" kern="1200" dirty="0">
                <a:latin typeface="Helvetica" pitchFamily="2" charset="0"/>
              </a:endParaRPr>
            </a:p>
          </p:txBody>
        </p:sp>
      </p:grpSp>
      <p:grpSp>
        <p:nvGrpSpPr>
          <p:cNvPr id="18" name="Group 17">
            <a:extLst>
              <a:ext uri="{FF2B5EF4-FFF2-40B4-BE49-F238E27FC236}">
                <a16:creationId xmlns:a16="http://schemas.microsoft.com/office/drawing/2014/main" id="{D29175B2-7E71-659F-DC27-85FAF8272EF3}"/>
              </a:ext>
            </a:extLst>
          </p:cNvPr>
          <p:cNvGrpSpPr/>
          <p:nvPr/>
        </p:nvGrpSpPr>
        <p:grpSpPr>
          <a:xfrm>
            <a:off x="713179" y="4248162"/>
            <a:ext cx="3265627" cy="486720"/>
            <a:chOff x="0" y="573138"/>
            <a:chExt cx="5525729" cy="486720"/>
          </a:xfrm>
          <a:solidFill>
            <a:srgbClr val="002060"/>
          </a:solidFill>
        </p:grpSpPr>
        <p:sp>
          <p:nvSpPr>
            <p:cNvPr id="19" name="Rectangle: Rounded Corners 18">
              <a:extLst>
                <a:ext uri="{FF2B5EF4-FFF2-40B4-BE49-F238E27FC236}">
                  <a16:creationId xmlns:a16="http://schemas.microsoft.com/office/drawing/2014/main" id="{6F9D956D-56AD-3F38-827D-9B364F1405AE}"/>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484CB08D-C762-6A3C-C5CC-0A9D790DACB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Helvetica" pitchFamily="2" charset="0"/>
                </a:rPr>
                <a:t>Fixed gripper stand</a:t>
              </a:r>
            </a:p>
          </p:txBody>
        </p:sp>
      </p:grpSp>
      <p:grpSp>
        <p:nvGrpSpPr>
          <p:cNvPr id="21" name="Group 20">
            <a:extLst>
              <a:ext uri="{FF2B5EF4-FFF2-40B4-BE49-F238E27FC236}">
                <a16:creationId xmlns:a16="http://schemas.microsoft.com/office/drawing/2014/main" id="{7D98ED4A-D620-60B2-A8B0-99C4E7B620DF}"/>
              </a:ext>
            </a:extLst>
          </p:cNvPr>
          <p:cNvGrpSpPr/>
          <p:nvPr/>
        </p:nvGrpSpPr>
        <p:grpSpPr>
          <a:xfrm>
            <a:off x="4349246" y="4248162"/>
            <a:ext cx="3265627" cy="486720"/>
            <a:chOff x="0" y="573138"/>
            <a:chExt cx="5525729" cy="486720"/>
          </a:xfrm>
          <a:solidFill>
            <a:srgbClr val="002060"/>
          </a:solidFill>
        </p:grpSpPr>
        <p:sp>
          <p:nvSpPr>
            <p:cNvPr id="23" name="Rectangle: Rounded Corners 22">
              <a:extLst>
                <a:ext uri="{FF2B5EF4-FFF2-40B4-BE49-F238E27FC236}">
                  <a16:creationId xmlns:a16="http://schemas.microsoft.com/office/drawing/2014/main" id="{D803B6F9-F0A8-717F-7BDB-17D4E48112DE}"/>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4" name="Rectangle: Rounded Corners 4">
              <a:extLst>
                <a:ext uri="{FF2B5EF4-FFF2-40B4-BE49-F238E27FC236}">
                  <a16:creationId xmlns:a16="http://schemas.microsoft.com/office/drawing/2014/main" id="{C260C548-29A0-31B5-385C-8255CAF27504}"/>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M</a:t>
              </a:r>
              <a:r>
                <a:rPr lang="en-US" sz="1800" kern="1200" dirty="0">
                  <a:latin typeface="Helvetica" pitchFamily="2" charset="0"/>
                </a:rPr>
                <a:t>oveable joints</a:t>
              </a:r>
            </a:p>
          </p:txBody>
        </p:sp>
      </p:grpSp>
      <p:pic>
        <p:nvPicPr>
          <p:cNvPr id="26" name="Picture 25">
            <a:extLst>
              <a:ext uri="{FF2B5EF4-FFF2-40B4-BE49-F238E27FC236}">
                <a16:creationId xmlns:a16="http://schemas.microsoft.com/office/drawing/2014/main" id="{FB56A5B4-8186-CD00-1FA4-7169EBE1FF91}"/>
              </a:ext>
            </a:extLst>
          </p:cNvPr>
          <p:cNvPicPr>
            <a:picLocks noChangeAspect="1"/>
          </p:cNvPicPr>
          <p:nvPr/>
        </p:nvPicPr>
        <p:blipFill>
          <a:blip r:embed="rId2"/>
          <a:stretch>
            <a:fillRect/>
          </a:stretch>
        </p:blipFill>
        <p:spPr>
          <a:xfrm>
            <a:off x="4703899" y="1749239"/>
            <a:ext cx="1591291" cy="2386937"/>
          </a:xfrm>
          <a:prstGeom prst="rect">
            <a:avLst/>
          </a:prstGeom>
        </p:spPr>
      </p:pic>
      <p:pic>
        <p:nvPicPr>
          <p:cNvPr id="28" name="Picture 27">
            <a:extLst>
              <a:ext uri="{FF2B5EF4-FFF2-40B4-BE49-F238E27FC236}">
                <a16:creationId xmlns:a16="http://schemas.microsoft.com/office/drawing/2014/main" id="{E933AB3E-EB4D-5ABC-537D-3D64D701A1B0}"/>
              </a:ext>
            </a:extLst>
          </p:cNvPr>
          <p:cNvPicPr>
            <a:picLocks noChangeAspect="1"/>
          </p:cNvPicPr>
          <p:nvPr/>
        </p:nvPicPr>
        <p:blipFill>
          <a:blip r:embed="rId3"/>
          <a:stretch>
            <a:fillRect/>
          </a:stretch>
        </p:blipFill>
        <p:spPr>
          <a:xfrm>
            <a:off x="5351359" y="982668"/>
            <a:ext cx="2355535" cy="1820186"/>
          </a:xfrm>
          <a:prstGeom prst="rect">
            <a:avLst/>
          </a:prstGeom>
        </p:spPr>
      </p:pic>
      <p:pic>
        <p:nvPicPr>
          <p:cNvPr id="30" name="Picture 29">
            <a:extLst>
              <a:ext uri="{FF2B5EF4-FFF2-40B4-BE49-F238E27FC236}">
                <a16:creationId xmlns:a16="http://schemas.microsoft.com/office/drawing/2014/main" id="{E184A7EE-0235-A99C-8023-AD8807E76928}"/>
              </a:ext>
            </a:extLst>
          </p:cNvPr>
          <p:cNvPicPr>
            <a:picLocks noChangeAspect="1"/>
          </p:cNvPicPr>
          <p:nvPr/>
        </p:nvPicPr>
        <p:blipFill>
          <a:blip r:embed="rId4"/>
          <a:stretch>
            <a:fillRect/>
          </a:stretch>
        </p:blipFill>
        <p:spPr>
          <a:xfrm>
            <a:off x="5242493" y="1978817"/>
            <a:ext cx="1381316" cy="1820186"/>
          </a:xfrm>
          <a:prstGeom prst="rect">
            <a:avLst/>
          </a:prstGeom>
        </p:spPr>
      </p:pic>
      <p:sp>
        <p:nvSpPr>
          <p:cNvPr id="31" name="CasellaDiTesto 19">
            <a:extLst>
              <a:ext uri="{FF2B5EF4-FFF2-40B4-BE49-F238E27FC236}">
                <a16:creationId xmlns:a16="http://schemas.microsoft.com/office/drawing/2014/main" id="{5BCCDF2E-C6BC-E9E6-9B99-66D67FA30548}"/>
              </a:ext>
            </a:extLst>
          </p:cNvPr>
          <p:cNvSpPr txBox="1"/>
          <p:nvPr/>
        </p:nvSpPr>
        <p:spPr>
          <a:xfrm>
            <a:off x="727220" y="4882507"/>
            <a:ext cx="3237544" cy="1754326"/>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It is the central support for the phalanx, provides the same connection to the remaining parts of the end-effector that had the parallel and has a peg for the spring</a:t>
            </a:r>
            <a:endParaRPr lang="it-IT" dirty="0">
              <a:latin typeface="Helvetica" panose="020B0604020202020204" pitchFamily="34" charset="0"/>
              <a:cs typeface="Helvetica" panose="020B0604020202020204" pitchFamily="34" charset="0"/>
            </a:endParaRPr>
          </a:p>
        </p:txBody>
      </p:sp>
      <p:sp>
        <p:nvSpPr>
          <p:cNvPr id="32" name="CasellaDiTesto 19">
            <a:extLst>
              <a:ext uri="{FF2B5EF4-FFF2-40B4-BE49-F238E27FC236}">
                <a16:creationId xmlns:a16="http://schemas.microsoft.com/office/drawing/2014/main" id="{200B51AA-13EF-C287-7F61-D1C109AE0326}"/>
              </a:ext>
            </a:extLst>
          </p:cNvPr>
          <p:cNvSpPr txBox="1"/>
          <p:nvPr/>
        </p:nvSpPr>
        <p:spPr>
          <a:xfrm>
            <a:off x="4349246" y="4882507"/>
            <a:ext cx="3237544" cy="1477328"/>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The component is designed to take advantage of redundancy. The clappers prevent rotation in the reverse direction</a:t>
            </a:r>
            <a:endParaRPr lang="it-IT" dirty="0">
              <a:latin typeface="Helvetica" panose="020B0604020202020204" pitchFamily="34" charset="0"/>
              <a:cs typeface="Helvetica" panose="020B0604020202020204" pitchFamily="34" charset="0"/>
            </a:endParaRPr>
          </a:p>
        </p:txBody>
      </p:sp>
      <p:sp>
        <p:nvSpPr>
          <p:cNvPr id="33" name="CasellaDiTesto 19">
            <a:extLst>
              <a:ext uri="{FF2B5EF4-FFF2-40B4-BE49-F238E27FC236}">
                <a16:creationId xmlns:a16="http://schemas.microsoft.com/office/drawing/2014/main" id="{F26CEADE-BD07-5FC5-680B-38C756556C94}"/>
              </a:ext>
            </a:extLst>
          </p:cNvPr>
          <p:cNvSpPr txBox="1"/>
          <p:nvPr/>
        </p:nvSpPr>
        <p:spPr>
          <a:xfrm>
            <a:off x="7985313" y="4882507"/>
            <a:ext cx="3237544" cy="1200329"/>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Provides the hook for the other end of the spring that allows the return of the initial conditions</a:t>
            </a:r>
            <a:endParaRPr lang="it-IT"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41844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750"/>
                                  </p:stCondLst>
                                  <p:childTnLst>
                                    <p:animMotion origin="layout" path="M 3.125E-6 4.07407E-6 L 0.25312 0.13287 " pathEditMode="relative" rAng="0" ptsTypes="AA">
                                      <p:cBhvr>
                                        <p:cTn id="6" dur="2000" fill="hold"/>
                                        <p:tgtEl>
                                          <p:spTgt spid="28"/>
                                        </p:tgtEl>
                                        <p:attrNameLst>
                                          <p:attrName>ppt_x</p:attrName>
                                          <p:attrName>ppt_y</p:attrName>
                                        </p:attrNameLst>
                                      </p:cBhvr>
                                      <p:rCtr x="12656" y="6644"/>
                                    </p:animMotion>
                                  </p:childTnLst>
                                </p:cTn>
                              </p:par>
                              <p:par>
                                <p:cTn id="7" presetID="42" presetClass="path" presetSubtype="0" accel="50000" decel="50000" fill="hold" nodeType="withEffect">
                                  <p:stCondLst>
                                    <p:cond delay="750"/>
                                  </p:stCondLst>
                                  <p:childTnLst>
                                    <p:animMotion origin="layout" path="M -1.66667E-6 4.81481E-6 L -0.24935 -0.04167 " pathEditMode="relative" rAng="0" ptsTypes="AA">
                                      <p:cBhvr>
                                        <p:cTn id="8" dur="2000" fill="hold"/>
                                        <p:tgtEl>
                                          <p:spTgt spid="26"/>
                                        </p:tgtEl>
                                        <p:attrNameLst>
                                          <p:attrName>ppt_x</p:attrName>
                                          <p:attrName>ppt_y</p:attrName>
                                        </p:attrNameLst>
                                      </p:cBhvr>
                                      <p:rCtr x="-12474" y="-2083"/>
                                    </p:animMotion>
                                  </p:childTnLst>
                                </p:cTn>
                              </p:par>
                              <p:par>
                                <p:cTn id="9" presetID="42" presetClass="path" presetSubtype="0" accel="50000" decel="50000" fill="hold" nodeType="withEffect">
                                  <p:stCondLst>
                                    <p:cond delay="750"/>
                                  </p:stCondLst>
                                  <p:childTnLst>
                                    <p:animMotion origin="layout" path="M 1.45833E-6 -4.81481E-6 L 4.375E-6 2.22222E-6 " pathEditMode="relative" rAng="0" ptsTypes="AA">
                                      <p:cBhvr>
                                        <p:cTn id="10" dur="2000" fill="hold"/>
                                        <p:tgtEl>
                                          <p:spTgt spid="30"/>
                                        </p:tgtEl>
                                        <p:attrNameLst>
                                          <p:attrName>ppt_x</p:attrName>
                                          <p:attrName>ppt_y</p:attrName>
                                        </p:attrNameLst>
                                      </p:cBhvr>
                                      <p:rCtr x="221" y="-1551"/>
                                    </p:animMotion>
                                  </p:childTnLst>
                                </p:cTn>
                              </p:par>
                              <p:par>
                                <p:cTn id="11" presetID="10" presetClass="entr" presetSubtype="0" fill="hold" nodeType="withEffect">
                                  <p:stCondLst>
                                    <p:cond delay="25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750"/>
                                        <p:tgtEl>
                                          <p:spTgt spid="18"/>
                                        </p:tgtEl>
                                      </p:cBhvr>
                                    </p:animEffect>
                                  </p:childTnLst>
                                </p:cTn>
                              </p:par>
                              <p:par>
                                <p:cTn id="14" presetID="10" presetClass="entr" presetSubtype="0" fill="hold" nodeType="withEffect">
                                  <p:stCondLst>
                                    <p:cond delay="2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750"/>
                                        <p:tgtEl>
                                          <p:spTgt spid="21"/>
                                        </p:tgtEl>
                                      </p:cBhvr>
                                    </p:animEffect>
                                  </p:childTnLst>
                                </p:cTn>
                              </p:par>
                              <p:par>
                                <p:cTn id="17" presetID="10" presetClass="entr" presetSubtype="0" fill="hold" nodeType="withEffect">
                                  <p:stCondLst>
                                    <p:cond delay="25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750"/>
                                        <p:tgtEl>
                                          <p:spTgt spid="15"/>
                                        </p:tgtEl>
                                      </p:cBhvr>
                                    </p:animEffect>
                                  </p:childTnLst>
                                </p:cTn>
                              </p:par>
                              <p:par>
                                <p:cTn id="20" presetID="10" presetClass="entr" presetSubtype="0" fill="hold" grpId="0" nodeType="withEffect">
                                  <p:stCondLst>
                                    <p:cond delay="27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275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275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5640552"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solidFill>
                    <a:schemeClr val="bg1"/>
                  </a:solidFill>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3" name="CasellaDiTesto 8">
            <a:extLst>
              <a:ext uri="{FF2B5EF4-FFF2-40B4-BE49-F238E27FC236}">
                <a16:creationId xmlns:a16="http://schemas.microsoft.com/office/drawing/2014/main" id="{86DC7775-4052-02FC-2982-0CD0145C187A}"/>
              </a:ext>
            </a:extLst>
          </p:cNvPr>
          <p:cNvSpPr txBox="1"/>
          <p:nvPr/>
        </p:nvSpPr>
        <p:spPr>
          <a:xfrm>
            <a:off x="3594361" y="1354438"/>
            <a:ext cx="4783652" cy="461665"/>
          </a:xfrm>
          <a:prstGeom prst="rect">
            <a:avLst/>
          </a:prstGeom>
          <a:noFill/>
        </p:spPr>
        <p:txBody>
          <a:bodyPr wrap="square" rtlCol="0">
            <a:spAutoFit/>
          </a:bodyPr>
          <a:lstStyle/>
          <a:p>
            <a:pPr algn="ctr"/>
            <a:r>
              <a:rPr lang="it-IT" sz="2400" b="1" dirty="0">
                <a:solidFill>
                  <a:srgbClr val="0070C0"/>
                </a:solidFill>
                <a:latin typeface="Helvetica" pitchFamily="2" charset="0"/>
              </a:rPr>
              <a:t>3D MODEL FINAL RESULT</a:t>
            </a:r>
          </a:p>
        </p:txBody>
      </p:sp>
      <p:pic>
        <p:nvPicPr>
          <p:cNvPr id="3" name="Untitled">
            <a:hlinkClick r:id="" action="ppaction://media"/>
            <a:extLst>
              <a:ext uri="{FF2B5EF4-FFF2-40B4-BE49-F238E27FC236}">
                <a16:creationId xmlns:a16="http://schemas.microsoft.com/office/drawing/2014/main" id="{C0FD9074-93B0-4633-A506-2A8C504A54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50698" y="2211633"/>
            <a:ext cx="6070978" cy="3414925"/>
          </a:xfrm>
          <a:prstGeom prst="rect">
            <a:avLst/>
          </a:prstGeom>
        </p:spPr>
      </p:pic>
    </p:spTree>
    <p:extLst>
      <p:ext uri="{BB962C8B-B14F-4D97-AF65-F5344CB8AC3E}">
        <p14:creationId xmlns:p14="http://schemas.microsoft.com/office/powerpoint/2010/main" val="284627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cerniera, lucchetto/serratura&#10;&#10;Descrizione generata automaticamente">
            <a:extLst>
              <a:ext uri="{FF2B5EF4-FFF2-40B4-BE49-F238E27FC236}">
                <a16:creationId xmlns:a16="http://schemas.microsoft.com/office/drawing/2014/main" id="{B968372C-6D48-DCF4-5481-436597E8AD9B}"/>
              </a:ext>
            </a:extLst>
          </p:cNvPr>
          <p:cNvPicPr>
            <a:picLocks noChangeAspect="1"/>
          </p:cNvPicPr>
          <p:nvPr/>
        </p:nvPicPr>
        <p:blipFill>
          <a:blip r:embed="rId2"/>
          <a:stretch>
            <a:fillRect/>
          </a:stretch>
        </p:blipFill>
        <p:spPr>
          <a:xfrm>
            <a:off x="501359" y="1818858"/>
            <a:ext cx="2999766" cy="4909930"/>
          </a:xfrm>
          <a:prstGeom prst="rect">
            <a:avLst/>
          </a:prstGeom>
        </p:spPr>
      </p:pic>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RUBBER PADS</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3421612" y="3535159"/>
            <a:ext cx="7266039" cy="1477328"/>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In the experimental phase rubber pads were used. Their function is to connect the 2 upper phalanges and the 2 lower phalanges.</a:t>
            </a:r>
          </a:p>
          <a:p>
            <a:pPr algn="just"/>
            <a:r>
              <a:rPr lang="en-US" dirty="0">
                <a:latin typeface="Helvetica" panose="020B0604020202020204" pitchFamily="34" charset="0"/>
                <a:cs typeface="Helvetica" panose="020B0604020202020204" pitchFamily="34" charset="0"/>
              </a:rPr>
              <a:t>This allows for fewer contact points between the ball and gripper, making the simulation less computationally demanding and allowing more stable plot plots.</a:t>
            </a:r>
            <a:endParaRPr lang="it-IT"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858077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9B606FD-8F76-A7E1-7657-2057DCB69430}"/>
              </a:ext>
            </a:extLst>
          </p:cNvPr>
          <p:cNvSpPr txBox="1"/>
          <p:nvPr/>
        </p:nvSpPr>
        <p:spPr>
          <a:xfrm>
            <a:off x="4949952" y="426720"/>
            <a:ext cx="2292096" cy="523220"/>
          </a:xfrm>
          <a:prstGeom prst="rect">
            <a:avLst/>
          </a:prstGeom>
          <a:noFill/>
        </p:spPr>
        <p:txBody>
          <a:bodyPr wrap="square" rtlCol="0">
            <a:spAutoFit/>
          </a:bodyPr>
          <a:lstStyle/>
          <a:p>
            <a:pPr algn="ctr"/>
            <a:r>
              <a:rPr lang="it-IT" sz="2800" b="1" dirty="0">
                <a:latin typeface="Helvetica" pitchFamily="2" charset="0"/>
              </a:rPr>
              <a:t>OVERVIEW</a:t>
            </a:r>
          </a:p>
        </p:txBody>
      </p:sp>
      <p:grpSp>
        <p:nvGrpSpPr>
          <p:cNvPr id="12" name="Gruppo 11">
            <a:extLst>
              <a:ext uri="{FF2B5EF4-FFF2-40B4-BE49-F238E27FC236}">
                <a16:creationId xmlns:a16="http://schemas.microsoft.com/office/drawing/2014/main" id="{462814AD-FBAC-F2DB-4731-9D48B54A6EAB}"/>
              </a:ext>
            </a:extLst>
          </p:cNvPr>
          <p:cNvGrpSpPr/>
          <p:nvPr/>
        </p:nvGrpSpPr>
        <p:grpSpPr>
          <a:xfrm>
            <a:off x="-21994" y="1902908"/>
            <a:ext cx="2801592" cy="2488945"/>
            <a:chOff x="1384488" y="1063151"/>
            <a:chExt cx="2801592" cy="2488945"/>
          </a:xfrm>
        </p:grpSpPr>
        <p:sp>
          <p:nvSpPr>
            <p:cNvPr id="3" name="Arco 2">
              <a:extLst>
                <a:ext uri="{FF2B5EF4-FFF2-40B4-BE49-F238E27FC236}">
                  <a16:creationId xmlns:a16="http://schemas.microsoft.com/office/drawing/2014/main" id="{768BD3B7-4A55-35ED-3C12-B80D75743628}"/>
                </a:ext>
              </a:extLst>
            </p:cNvPr>
            <p:cNvSpPr/>
            <p:nvPr/>
          </p:nvSpPr>
          <p:spPr>
            <a:xfrm>
              <a:off x="2926080" y="2292096"/>
              <a:ext cx="1260000" cy="1260000"/>
            </a:xfrm>
            <a:prstGeom prst="arc">
              <a:avLst>
                <a:gd name="adj1" fmla="val 16200000"/>
                <a:gd name="adj2" fmla="val 10821418"/>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dirty="0"/>
            </a:p>
          </p:txBody>
        </p:sp>
        <p:cxnSp>
          <p:nvCxnSpPr>
            <p:cNvPr id="5" name="Connettore 1 4">
              <a:extLst>
                <a:ext uri="{FF2B5EF4-FFF2-40B4-BE49-F238E27FC236}">
                  <a16:creationId xmlns:a16="http://schemas.microsoft.com/office/drawing/2014/main" id="{813F9533-662B-7BD5-78B6-534630F1AB86}"/>
                </a:ext>
              </a:extLst>
            </p:cNvPr>
            <p:cNvCxnSpPr>
              <a:cxnSpLocks/>
            </p:cNvCxnSpPr>
            <p:nvPr/>
          </p:nvCxnSpPr>
          <p:spPr>
            <a:xfrm flipH="1">
              <a:off x="1384488" y="2913788"/>
              <a:ext cx="1560954" cy="0"/>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1" name="Connettore 1 10">
              <a:extLst>
                <a:ext uri="{FF2B5EF4-FFF2-40B4-BE49-F238E27FC236}">
                  <a16:creationId xmlns:a16="http://schemas.microsoft.com/office/drawing/2014/main" id="{8EA0040E-6387-64C9-4FED-7FA5584C5F1B}"/>
                </a:ext>
              </a:extLst>
            </p:cNvPr>
            <p:cNvCxnSpPr>
              <a:cxnSpLocks/>
            </p:cNvCxnSpPr>
            <p:nvPr/>
          </p:nvCxnSpPr>
          <p:spPr>
            <a:xfrm flipV="1">
              <a:off x="3578352" y="1063151"/>
              <a:ext cx="0" cy="1226971"/>
            </a:xfrm>
            <a:prstGeom prst="line">
              <a:avLst/>
            </a:prstGeom>
            <a:ln w="38100" cap="sq">
              <a:solidFill>
                <a:srgbClr val="0070C0"/>
              </a:solidFill>
              <a:tailEnd type="oval"/>
            </a:ln>
          </p:spPr>
          <p:style>
            <a:lnRef idx="2">
              <a:schemeClr val="accent1"/>
            </a:lnRef>
            <a:fillRef idx="0">
              <a:schemeClr val="accent1"/>
            </a:fillRef>
            <a:effectRef idx="1">
              <a:schemeClr val="accent1"/>
            </a:effectRef>
            <a:fontRef idx="minor">
              <a:schemeClr val="tx1"/>
            </a:fontRef>
          </p:style>
        </p:cxnSp>
      </p:grpSp>
      <p:grpSp>
        <p:nvGrpSpPr>
          <p:cNvPr id="13" name="Gruppo 12">
            <a:extLst>
              <a:ext uri="{FF2B5EF4-FFF2-40B4-BE49-F238E27FC236}">
                <a16:creationId xmlns:a16="http://schemas.microsoft.com/office/drawing/2014/main" id="{BBB740AA-0EB5-3068-F17D-B9639EB6F5B2}"/>
              </a:ext>
            </a:extLst>
          </p:cNvPr>
          <p:cNvGrpSpPr/>
          <p:nvPr/>
        </p:nvGrpSpPr>
        <p:grpSpPr>
          <a:xfrm rot="10800000">
            <a:off x="2779598" y="3122757"/>
            <a:ext cx="2502918" cy="2488945"/>
            <a:chOff x="2926080" y="1063151"/>
            <a:chExt cx="2502918" cy="2488945"/>
          </a:xfrm>
        </p:grpSpPr>
        <p:sp>
          <p:nvSpPr>
            <p:cNvPr id="14" name="Arco 13">
              <a:extLst>
                <a:ext uri="{FF2B5EF4-FFF2-40B4-BE49-F238E27FC236}">
                  <a16:creationId xmlns:a16="http://schemas.microsoft.com/office/drawing/2014/main" id="{3BF89B01-21A1-6016-61F5-6023333C97D3}"/>
                </a:ext>
              </a:extLst>
            </p:cNvPr>
            <p:cNvSpPr/>
            <p:nvPr/>
          </p:nvSpPr>
          <p:spPr>
            <a:xfrm>
              <a:off x="2926080" y="2292096"/>
              <a:ext cx="1260000" cy="1260000"/>
            </a:xfrm>
            <a:prstGeom prst="arc">
              <a:avLst>
                <a:gd name="adj1" fmla="val 21543494"/>
                <a:gd name="adj2" fmla="val 16244147"/>
              </a:avLst>
            </a:prstGeom>
            <a:ln w="3810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dirty="0"/>
            </a:p>
          </p:txBody>
        </p:sp>
        <p:cxnSp>
          <p:nvCxnSpPr>
            <p:cNvPr id="15" name="Connettore 1 14">
              <a:extLst>
                <a:ext uri="{FF2B5EF4-FFF2-40B4-BE49-F238E27FC236}">
                  <a16:creationId xmlns:a16="http://schemas.microsoft.com/office/drawing/2014/main" id="{80FDD28B-87EE-477E-56AE-CD3C7554C140}"/>
                </a:ext>
              </a:extLst>
            </p:cNvPr>
            <p:cNvCxnSpPr>
              <a:cxnSpLocks/>
            </p:cNvCxnSpPr>
            <p:nvPr/>
          </p:nvCxnSpPr>
          <p:spPr>
            <a:xfrm rot="10800000">
              <a:off x="4167292" y="2906570"/>
              <a:ext cx="1261706" cy="7418"/>
            </a:xfrm>
            <a:prstGeom prst="line">
              <a:avLst/>
            </a:prstGeom>
            <a:ln w="38100">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16" name="Connettore 1 15">
              <a:extLst>
                <a:ext uri="{FF2B5EF4-FFF2-40B4-BE49-F238E27FC236}">
                  <a16:creationId xmlns:a16="http://schemas.microsoft.com/office/drawing/2014/main" id="{073412F5-AA8F-24BF-1A13-36088345851F}"/>
                </a:ext>
              </a:extLst>
            </p:cNvPr>
            <p:cNvCxnSpPr>
              <a:cxnSpLocks/>
            </p:cNvCxnSpPr>
            <p:nvPr/>
          </p:nvCxnSpPr>
          <p:spPr>
            <a:xfrm flipV="1">
              <a:off x="3578352" y="1063151"/>
              <a:ext cx="0" cy="1226971"/>
            </a:xfrm>
            <a:prstGeom prst="line">
              <a:avLst/>
            </a:prstGeom>
            <a:ln w="38100" cap="sq">
              <a:solidFill>
                <a:srgbClr val="002060"/>
              </a:solidFill>
              <a:tailEnd type="oval"/>
            </a:ln>
          </p:spPr>
          <p:style>
            <a:lnRef idx="2">
              <a:schemeClr val="accent1"/>
            </a:lnRef>
            <a:fillRef idx="0">
              <a:schemeClr val="accent1"/>
            </a:fillRef>
            <a:effectRef idx="1">
              <a:schemeClr val="accent1"/>
            </a:effectRef>
            <a:fontRef idx="minor">
              <a:schemeClr val="tx1"/>
            </a:fontRef>
          </p:style>
        </p:cxnSp>
      </p:grpSp>
      <p:grpSp>
        <p:nvGrpSpPr>
          <p:cNvPr id="17" name="Gruppo 16">
            <a:extLst>
              <a:ext uri="{FF2B5EF4-FFF2-40B4-BE49-F238E27FC236}">
                <a16:creationId xmlns:a16="http://schemas.microsoft.com/office/drawing/2014/main" id="{BA2EFD84-F581-F550-FD52-A546B7F191B9}"/>
              </a:ext>
            </a:extLst>
          </p:cNvPr>
          <p:cNvGrpSpPr/>
          <p:nvPr/>
        </p:nvGrpSpPr>
        <p:grpSpPr>
          <a:xfrm>
            <a:off x="5282516" y="1910228"/>
            <a:ext cx="2838155" cy="2488945"/>
            <a:chOff x="1347925" y="1063151"/>
            <a:chExt cx="2838155" cy="2488945"/>
          </a:xfrm>
        </p:grpSpPr>
        <p:sp>
          <p:nvSpPr>
            <p:cNvPr id="18" name="Arco 17">
              <a:extLst>
                <a:ext uri="{FF2B5EF4-FFF2-40B4-BE49-F238E27FC236}">
                  <a16:creationId xmlns:a16="http://schemas.microsoft.com/office/drawing/2014/main" id="{172BC63F-2D5A-7919-1AE6-0DE62E2FCB25}"/>
                </a:ext>
              </a:extLst>
            </p:cNvPr>
            <p:cNvSpPr/>
            <p:nvPr/>
          </p:nvSpPr>
          <p:spPr>
            <a:xfrm>
              <a:off x="2926080" y="2292096"/>
              <a:ext cx="1260000" cy="1260000"/>
            </a:xfrm>
            <a:prstGeom prst="arc">
              <a:avLst>
                <a:gd name="adj1" fmla="val 16200000"/>
                <a:gd name="adj2" fmla="val 10821418"/>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dirty="0"/>
            </a:p>
          </p:txBody>
        </p:sp>
        <p:cxnSp>
          <p:nvCxnSpPr>
            <p:cNvPr id="19" name="Connettore 1 18">
              <a:extLst>
                <a:ext uri="{FF2B5EF4-FFF2-40B4-BE49-F238E27FC236}">
                  <a16:creationId xmlns:a16="http://schemas.microsoft.com/office/drawing/2014/main" id="{8CFD5C5A-CDB4-4090-6EDF-B629CD69F9DE}"/>
                </a:ext>
              </a:extLst>
            </p:cNvPr>
            <p:cNvCxnSpPr>
              <a:cxnSpLocks/>
            </p:cNvCxnSpPr>
            <p:nvPr/>
          </p:nvCxnSpPr>
          <p:spPr>
            <a:xfrm flipH="1">
              <a:off x="1347925" y="2913788"/>
              <a:ext cx="1597517" cy="49"/>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0" name="Connettore 1 19">
              <a:extLst>
                <a:ext uri="{FF2B5EF4-FFF2-40B4-BE49-F238E27FC236}">
                  <a16:creationId xmlns:a16="http://schemas.microsoft.com/office/drawing/2014/main" id="{C32A9BA2-6DDC-9DC0-2D0B-BC4BE0A1DFDB}"/>
                </a:ext>
              </a:extLst>
            </p:cNvPr>
            <p:cNvCxnSpPr>
              <a:cxnSpLocks/>
            </p:cNvCxnSpPr>
            <p:nvPr/>
          </p:nvCxnSpPr>
          <p:spPr>
            <a:xfrm flipV="1">
              <a:off x="3578352" y="1063151"/>
              <a:ext cx="0" cy="1226971"/>
            </a:xfrm>
            <a:prstGeom prst="line">
              <a:avLst/>
            </a:prstGeom>
            <a:ln w="38100" cap="sq">
              <a:solidFill>
                <a:srgbClr val="0070C0"/>
              </a:solidFill>
              <a:tailEnd type="oval"/>
            </a:ln>
          </p:spPr>
          <p:style>
            <a:lnRef idx="2">
              <a:schemeClr val="accent1"/>
            </a:lnRef>
            <a:fillRef idx="0">
              <a:schemeClr val="accent1"/>
            </a:fillRef>
            <a:effectRef idx="1">
              <a:schemeClr val="accent1"/>
            </a:effectRef>
            <a:fontRef idx="minor">
              <a:schemeClr val="tx1"/>
            </a:fontRef>
          </p:style>
        </p:cxnSp>
      </p:grpSp>
      <p:sp>
        <p:nvSpPr>
          <p:cNvPr id="27" name="Ovale 26">
            <a:extLst>
              <a:ext uri="{FF2B5EF4-FFF2-40B4-BE49-F238E27FC236}">
                <a16:creationId xmlns:a16="http://schemas.microsoft.com/office/drawing/2014/main" id="{2B5FFC51-827F-46C0-CD51-1DD7C08D8F53}"/>
              </a:ext>
            </a:extLst>
          </p:cNvPr>
          <p:cNvSpPr/>
          <p:nvPr/>
        </p:nvSpPr>
        <p:spPr>
          <a:xfrm>
            <a:off x="1664189" y="3282283"/>
            <a:ext cx="972000" cy="9720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3" name="Gruppo 32">
            <a:extLst>
              <a:ext uri="{FF2B5EF4-FFF2-40B4-BE49-F238E27FC236}">
                <a16:creationId xmlns:a16="http://schemas.microsoft.com/office/drawing/2014/main" id="{C452F511-D1A6-B47D-ED21-3BBC41F58F6C}"/>
              </a:ext>
            </a:extLst>
          </p:cNvPr>
          <p:cNvGrpSpPr/>
          <p:nvPr/>
        </p:nvGrpSpPr>
        <p:grpSpPr>
          <a:xfrm rot="10800000">
            <a:off x="8102743" y="3147380"/>
            <a:ext cx="2578930" cy="2488945"/>
            <a:chOff x="2926080" y="1063151"/>
            <a:chExt cx="2578930" cy="2488945"/>
          </a:xfrm>
        </p:grpSpPr>
        <p:sp>
          <p:nvSpPr>
            <p:cNvPr id="34" name="Arco 33">
              <a:extLst>
                <a:ext uri="{FF2B5EF4-FFF2-40B4-BE49-F238E27FC236}">
                  <a16:creationId xmlns:a16="http://schemas.microsoft.com/office/drawing/2014/main" id="{77C8AADC-F333-C3D0-C836-36AB389C06F1}"/>
                </a:ext>
              </a:extLst>
            </p:cNvPr>
            <p:cNvSpPr/>
            <p:nvPr/>
          </p:nvSpPr>
          <p:spPr>
            <a:xfrm>
              <a:off x="2926080" y="2292096"/>
              <a:ext cx="1260000" cy="1260000"/>
            </a:xfrm>
            <a:prstGeom prst="arc">
              <a:avLst>
                <a:gd name="adj1" fmla="val 21543494"/>
                <a:gd name="adj2" fmla="val 16244147"/>
              </a:avLst>
            </a:prstGeom>
            <a:ln w="3810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dirty="0"/>
            </a:p>
          </p:txBody>
        </p:sp>
        <p:cxnSp>
          <p:nvCxnSpPr>
            <p:cNvPr id="35" name="Connettore 1 34">
              <a:extLst>
                <a:ext uri="{FF2B5EF4-FFF2-40B4-BE49-F238E27FC236}">
                  <a16:creationId xmlns:a16="http://schemas.microsoft.com/office/drawing/2014/main" id="{F291AB81-BE98-1E5E-C538-A540A4C8234C}"/>
                </a:ext>
              </a:extLst>
            </p:cNvPr>
            <p:cNvCxnSpPr>
              <a:cxnSpLocks/>
            </p:cNvCxnSpPr>
            <p:nvPr/>
          </p:nvCxnSpPr>
          <p:spPr>
            <a:xfrm rot="10800000">
              <a:off x="4167292" y="2906570"/>
              <a:ext cx="1337718" cy="0"/>
            </a:xfrm>
            <a:prstGeom prst="line">
              <a:avLst/>
            </a:prstGeom>
            <a:ln w="38100">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36" name="Connettore 1 35">
              <a:extLst>
                <a:ext uri="{FF2B5EF4-FFF2-40B4-BE49-F238E27FC236}">
                  <a16:creationId xmlns:a16="http://schemas.microsoft.com/office/drawing/2014/main" id="{FAC1EBFF-2783-5871-F781-EF957972BB55}"/>
                </a:ext>
              </a:extLst>
            </p:cNvPr>
            <p:cNvCxnSpPr>
              <a:cxnSpLocks/>
            </p:cNvCxnSpPr>
            <p:nvPr/>
          </p:nvCxnSpPr>
          <p:spPr>
            <a:xfrm flipV="1">
              <a:off x="3578352" y="1063151"/>
              <a:ext cx="0" cy="1226971"/>
            </a:xfrm>
            <a:prstGeom prst="line">
              <a:avLst/>
            </a:prstGeom>
            <a:ln w="38100" cap="sq">
              <a:solidFill>
                <a:srgbClr val="002060"/>
              </a:solidFill>
              <a:tailEnd type="oval"/>
            </a:ln>
          </p:spPr>
          <p:style>
            <a:lnRef idx="2">
              <a:schemeClr val="accent1"/>
            </a:lnRef>
            <a:fillRef idx="0">
              <a:schemeClr val="accent1"/>
            </a:fillRef>
            <a:effectRef idx="1">
              <a:schemeClr val="accent1"/>
            </a:effectRef>
            <a:fontRef idx="minor">
              <a:schemeClr val="tx1"/>
            </a:fontRef>
          </p:style>
        </p:cxnSp>
      </p:grpSp>
      <p:cxnSp>
        <p:nvCxnSpPr>
          <p:cNvPr id="47" name="Connettore 1 46">
            <a:extLst>
              <a:ext uri="{FF2B5EF4-FFF2-40B4-BE49-F238E27FC236}">
                <a16:creationId xmlns:a16="http://schemas.microsoft.com/office/drawing/2014/main" id="{46E3310C-DCA9-F144-2A8A-1B2008ED2161}"/>
              </a:ext>
            </a:extLst>
          </p:cNvPr>
          <p:cNvCxnSpPr>
            <a:cxnSpLocks/>
          </p:cNvCxnSpPr>
          <p:nvPr/>
        </p:nvCxnSpPr>
        <p:spPr>
          <a:xfrm flipH="1">
            <a:off x="10672890" y="3798370"/>
            <a:ext cx="1560954" cy="0"/>
          </a:xfrm>
          <a:prstGeom prst="line">
            <a:avLst/>
          </a:prstGeom>
          <a:ln w="38100">
            <a:solidFill>
              <a:srgbClr val="002060"/>
            </a:solidFill>
          </a:ln>
        </p:spPr>
        <p:style>
          <a:lnRef idx="2">
            <a:schemeClr val="accent1"/>
          </a:lnRef>
          <a:fillRef idx="0">
            <a:schemeClr val="accent1"/>
          </a:fillRef>
          <a:effectRef idx="1">
            <a:schemeClr val="accent1"/>
          </a:effectRef>
          <a:fontRef idx="minor">
            <a:schemeClr val="tx1"/>
          </a:fontRef>
        </p:style>
      </p:cxnSp>
      <p:sp>
        <p:nvSpPr>
          <p:cNvPr id="50" name="Ovale 49">
            <a:extLst>
              <a:ext uri="{FF2B5EF4-FFF2-40B4-BE49-F238E27FC236}">
                <a16:creationId xmlns:a16="http://schemas.microsoft.com/office/drawing/2014/main" id="{B3BFCEA7-ABB1-2D23-22D7-2B3425AF27B2}"/>
              </a:ext>
            </a:extLst>
          </p:cNvPr>
          <p:cNvSpPr/>
          <p:nvPr/>
        </p:nvSpPr>
        <p:spPr>
          <a:xfrm>
            <a:off x="4166515" y="3274865"/>
            <a:ext cx="972000" cy="972000"/>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23FA2991-6ABF-5060-BC43-4594667FB293}"/>
              </a:ext>
            </a:extLst>
          </p:cNvPr>
          <p:cNvSpPr/>
          <p:nvPr/>
        </p:nvSpPr>
        <p:spPr>
          <a:xfrm>
            <a:off x="7010247" y="3284686"/>
            <a:ext cx="972000" cy="9720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1042B38D-F1D4-7048-8752-BE51569768C3}"/>
              </a:ext>
            </a:extLst>
          </p:cNvPr>
          <p:cNvSpPr/>
          <p:nvPr/>
        </p:nvSpPr>
        <p:spPr>
          <a:xfrm>
            <a:off x="9565673" y="3291379"/>
            <a:ext cx="972000" cy="972000"/>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0" name="Immagine 59" descr="Immagine che contiene schermata, Elementi grafici, design&#10;&#10;Descrizione generata automaticamente">
            <a:extLst>
              <a:ext uri="{FF2B5EF4-FFF2-40B4-BE49-F238E27FC236}">
                <a16:creationId xmlns:a16="http://schemas.microsoft.com/office/drawing/2014/main" id="{A4712AF1-2DBD-6B83-E153-72D1DBCEA514}"/>
              </a:ext>
            </a:extLst>
          </p:cNvPr>
          <p:cNvPicPr>
            <a:picLocks noChangeAspect="1"/>
          </p:cNvPicPr>
          <p:nvPr/>
        </p:nvPicPr>
        <p:blipFill>
          <a:blip r:embed="rId2"/>
          <a:stretch>
            <a:fillRect/>
          </a:stretch>
        </p:blipFill>
        <p:spPr>
          <a:xfrm>
            <a:off x="4456698" y="3555906"/>
            <a:ext cx="409918" cy="409918"/>
          </a:xfrm>
          <a:prstGeom prst="rect">
            <a:avLst/>
          </a:prstGeom>
        </p:spPr>
      </p:pic>
      <p:pic>
        <p:nvPicPr>
          <p:cNvPr id="62" name="Immagine 61" descr="Immagine che contiene schermata, Elementi grafici, Policromia, grafica&#10;&#10;Descrizione generata automaticamente">
            <a:extLst>
              <a:ext uri="{FF2B5EF4-FFF2-40B4-BE49-F238E27FC236}">
                <a16:creationId xmlns:a16="http://schemas.microsoft.com/office/drawing/2014/main" id="{C82C740B-6FAB-5C9C-8490-A273D13C9433}"/>
              </a:ext>
            </a:extLst>
          </p:cNvPr>
          <p:cNvPicPr>
            <a:picLocks noChangeAspect="1"/>
          </p:cNvPicPr>
          <p:nvPr/>
        </p:nvPicPr>
        <p:blipFill>
          <a:blip r:embed="rId3"/>
          <a:stretch>
            <a:fillRect/>
          </a:stretch>
        </p:blipFill>
        <p:spPr>
          <a:xfrm>
            <a:off x="1966333" y="3547220"/>
            <a:ext cx="411073" cy="411073"/>
          </a:xfrm>
          <a:prstGeom prst="rect">
            <a:avLst/>
          </a:prstGeom>
        </p:spPr>
      </p:pic>
      <p:pic>
        <p:nvPicPr>
          <p:cNvPr id="64" name="Immagine 63" descr="Immagine che contiene schermata, design&#10;&#10;Descrizione generata automaticamente">
            <a:extLst>
              <a:ext uri="{FF2B5EF4-FFF2-40B4-BE49-F238E27FC236}">
                <a16:creationId xmlns:a16="http://schemas.microsoft.com/office/drawing/2014/main" id="{A05BD76F-FD95-DD27-D856-AF8F43068495}"/>
              </a:ext>
            </a:extLst>
          </p:cNvPr>
          <p:cNvPicPr>
            <a:picLocks noChangeAspect="1"/>
          </p:cNvPicPr>
          <p:nvPr/>
        </p:nvPicPr>
        <p:blipFill>
          <a:blip r:embed="rId4"/>
          <a:stretch>
            <a:fillRect/>
          </a:stretch>
        </p:blipFill>
        <p:spPr>
          <a:xfrm>
            <a:off x="7289429" y="3572179"/>
            <a:ext cx="410399" cy="410399"/>
          </a:xfrm>
          <a:prstGeom prst="rect">
            <a:avLst/>
          </a:prstGeom>
        </p:spPr>
      </p:pic>
      <p:pic>
        <p:nvPicPr>
          <p:cNvPr id="66" name="Immagine 65" descr="Immagine che contiene schermata, Elementi grafici, Carattere, simbolo&#10;&#10;Descrizione generata automaticamente">
            <a:extLst>
              <a:ext uri="{FF2B5EF4-FFF2-40B4-BE49-F238E27FC236}">
                <a16:creationId xmlns:a16="http://schemas.microsoft.com/office/drawing/2014/main" id="{B279DC18-81F9-03F3-2688-DDA1E58A876F}"/>
              </a:ext>
            </a:extLst>
          </p:cNvPr>
          <p:cNvPicPr>
            <a:picLocks noChangeAspect="1"/>
          </p:cNvPicPr>
          <p:nvPr/>
        </p:nvPicPr>
        <p:blipFill>
          <a:blip r:embed="rId5"/>
          <a:stretch>
            <a:fillRect/>
          </a:stretch>
        </p:blipFill>
        <p:spPr>
          <a:xfrm>
            <a:off x="9846473" y="3587706"/>
            <a:ext cx="410399" cy="410399"/>
          </a:xfrm>
          <a:prstGeom prst="rect">
            <a:avLst/>
          </a:prstGeom>
        </p:spPr>
      </p:pic>
      <p:sp>
        <p:nvSpPr>
          <p:cNvPr id="69" name="CasellaDiTesto 68">
            <a:extLst>
              <a:ext uri="{FF2B5EF4-FFF2-40B4-BE49-F238E27FC236}">
                <a16:creationId xmlns:a16="http://schemas.microsoft.com/office/drawing/2014/main" id="{9DAB9719-71C4-0A7B-03B4-220E1B0F2780}"/>
              </a:ext>
            </a:extLst>
          </p:cNvPr>
          <p:cNvSpPr txBox="1"/>
          <p:nvPr/>
        </p:nvSpPr>
        <p:spPr>
          <a:xfrm>
            <a:off x="1234273" y="1462662"/>
            <a:ext cx="1875192" cy="307777"/>
          </a:xfrm>
          <a:prstGeom prst="rect">
            <a:avLst/>
          </a:prstGeom>
          <a:noFill/>
        </p:spPr>
        <p:txBody>
          <a:bodyPr wrap="square" rtlCol="0">
            <a:spAutoFit/>
          </a:bodyPr>
          <a:lstStyle/>
          <a:p>
            <a:pPr algn="ctr"/>
            <a:r>
              <a:rPr lang="it-IT" sz="1400" dirty="0">
                <a:solidFill>
                  <a:srgbClr val="0070C0"/>
                </a:solidFill>
                <a:latin typeface="Helvetica" pitchFamily="2" charset="0"/>
              </a:rPr>
              <a:t>STATE OF THE ART</a:t>
            </a:r>
          </a:p>
        </p:txBody>
      </p:sp>
      <p:sp>
        <p:nvSpPr>
          <p:cNvPr id="70" name="CasellaDiTesto 69">
            <a:extLst>
              <a:ext uri="{FF2B5EF4-FFF2-40B4-BE49-F238E27FC236}">
                <a16:creationId xmlns:a16="http://schemas.microsoft.com/office/drawing/2014/main" id="{8BE91089-419E-2171-C6A0-7D70137C0BF0}"/>
              </a:ext>
            </a:extLst>
          </p:cNvPr>
          <p:cNvSpPr txBox="1"/>
          <p:nvPr/>
        </p:nvSpPr>
        <p:spPr>
          <a:xfrm>
            <a:off x="3692647" y="5758709"/>
            <a:ext cx="1875192" cy="307777"/>
          </a:xfrm>
          <a:prstGeom prst="rect">
            <a:avLst/>
          </a:prstGeom>
          <a:noFill/>
        </p:spPr>
        <p:txBody>
          <a:bodyPr wrap="square" rtlCol="0">
            <a:spAutoFit/>
          </a:bodyPr>
          <a:lstStyle/>
          <a:p>
            <a:pPr algn="ctr"/>
            <a:r>
              <a:rPr lang="it-IT" sz="1400" dirty="0">
                <a:solidFill>
                  <a:srgbClr val="002060"/>
                </a:solidFill>
                <a:latin typeface="Helvetica" pitchFamily="2" charset="0"/>
              </a:rPr>
              <a:t>DESIGN</a:t>
            </a:r>
          </a:p>
        </p:txBody>
      </p:sp>
      <p:sp>
        <p:nvSpPr>
          <p:cNvPr id="71" name="CasellaDiTesto 70">
            <a:extLst>
              <a:ext uri="{FF2B5EF4-FFF2-40B4-BE49-F238E27FC236}">
                <a16:creationId xmlns:a16="http://schemas.microsoft.com/office/drawing/2014/main" id="{EC444DAC-A47C-25AC-1D3F-8BD3A2EB0AAB}"/>
              </a:ext>
            </a:extLst>
          </p:cNvPr>
          <p:cNvSpPr txBox="1"/>
          <p:nvPr/>
        </p:nvSpPr>
        <p:spPr>
          <a:xfrm>
            <a:off x="6575347" y="1462662"/>
            <a:ext cx="1875192" cy="307777"/>
          </a:xfrm>
          <a:prstGeom prst="rect">
            <a:avLst/>
          </a:prstGeom>
          <a:noFill/>
        </p:spPr>
        <p:txBody>
          <a:bodyPr wrap="square" rtlCol="0">
            <a:spAutoFit/>
          </a:bodyPr>
          <a:lstStyle/>
          <a:p>
            <a:pPr algn="ctr"/>
            <a:r>
              <a:rPr lang="it-IT" sz="1400" dirty="0">
                <a:solidFill>
                  <a:srgbClr val="0070C0"/>
                </a:solidFill>
                <a:latin typeface="Helvetica" pitchFamily="2" charset="0"/>
              </a:rPr>
              <a:t>3D MODELING</a:t>
            </a:r>
          </a:p>
        </p:txBody>
      </p:sp>
      <p:sp>
        <p:nvSpPr>
          <p:cNvPr id="72" name="CasellaDiTesto 71">
            <a:extLst>
              <a:ext uri="{FF2B5EF4-FFF2-40B4-BE49-F238E27FC236}">
                <a16:creationId xmlns:a16="http://schemas.microsoft.com/office/drawing/2014/main" id="{7468C6D2-6B03-401B-003E-F6F668628AE3}"/>
              </a:ext>
            </a:extLst>
          </p:cNvPr>
          <p:cNvSpPr txBox="1"/>
          <p:nvPr/>
        </p:nvSpPr>
        <p:spPr>
          <a:xfrm>
            <a:off x="8877242" y="5758709"/>
            <a:ext cx="2304317" cy="307777"/>
          </a:xfrm>
          <a:prstGeom prst="rect">
            <a:avLst/>
          </a:prstGeom>
          <a:noFill/>
        </p:spPr>
        <p:txBody>
          <a:bodyPr wrap="square" rtlCol="0">
            <a:spAutoFit/>
          </a:bodyPr>
          <a:lstStyle/>
          <a:p>
            <a:pPr algn="ctr"/>
            <a:r>
              <a:rPr lang="it-IT" sz="1400" dirty="0">
                <a:solidFill>
                  <a:srgbClr val="002060"/>
                </a:solidFill>
                <a:latin typeface="Helvetica" pitchFamily="2" charset="0"/>
              </a:rPr>
              <a:t>EXPERIMENTAL PHASE</a:t>
            </a:r>
          </a:p>
        </p:txBody>
      </p:sp>
      <p:sp>
        <p:nvSpPr>
          <p:cNvPr id="77" name="CasellaDiTesto 76">
            <a:extLst>
              <a:ext uri="{FF2B5EF4-FFF2-40B4-BE49-F238E27FC236}">
                <a16:creationId xmlns:a16="http://schemas.microsoft.com/office/drawing/2014/main" id="{15249101-4B48-C5FB-5589-CD009C9CD82F}"/>
              </a:ext>
            </a:extLst>
          </p:cNvPr>
          <p:cNvSpPr txBox="1"/>
          <p:nvPr/>
        </p:nvSpPr>
        <p:spPr>
          <a:xfrm>
            <a:off x="1083769" y="4579985"/>
            <a:ext cx="2131657" cy="830997"/>
          </a:xfrm>
          <a:prstGeom prst="rect">
            <a:avLst/>
          </a:prstGeom>
          <a:noFill/>
        </p:spPr>
        <p:txBody>
          <a:bodyPr wrap="square" rtlCol="0">
            <a:spAutoFit/>
          </a:bodyPr>
          <a:lstStyle/>
          <a:p>
            <a:pPr algn="ctr"/>
            <a:r>
              <a:rPr lang="it-IT" sz="1200" dirty="0">
                <a:latin typeface="Helvetica" pitchFamily="2" charset="0"/>
              </a:rPr>
              <a:t>Collection of </a:t>
            </a:r>
            <a:r>
              <a:rPr lang="it-IT" sz="1200" dirty="0" err="1">
                <a:latin typeface="Helvetica" pitchFamily="2" charset="0"/>
              </a:rPr>
              <a:t>material</a:t>
            </a:r>
            <a:r>
              <a:rPr lang="it-IT" sz="1200" dirty="0">
                <a:latin typeface="Helvetica" pitchFamily="2" charset="0"/>
              </a:rPr>
              <a:t> to </a:t>
            </a:r>
            <a:r>
              <a:rPr lang="it-IT" sz="1200" dirty="0" err="1">
                <a:latin typeface="Helvetica" pitchFamily="2" charset="0"/>
              </a:rPr>
              <a:t>understand</a:t>
            </a:r>
            <a:r>
              <a:rPr lang="it-IT" sz="1200" dirty="0">
                <a:latin typeface="Helvetica" pitchFamily="2" charset="0"/>
              </a:rPr>
              <a:t> the </a:t>
            </a:r>
            <a:r>
              <a:rPr lang="it-IT" sz="1200" dirty="0" err="1">
                <a:latin typeface="Helvetica" pitchFamily="2" charset="0"/>
              </a:rPr>
              <a:t>context</a:t>
            </a:r>
            <a:r>
              <a:rPr lang="it-IT" sz="1200" dirty="0">
                <a:latin typeface="Helvetica" pitchFamily="2" charset="0"/>
              </a:rPr>
              <a:t> and </a:t>
            </a:r>
            <a:r>
              <a:rPr lang="it-IT" sz="1200" dirty="0" err="1">
                <a:latin typeface="Helvetica" pitchFamily="2" charset="0"/>
              </a:rPr>
              <a:t>existing</a:t>
            </a:r>
            <a:r>
              <a:rPr lang="it-IT" sz="1200" dirty="0">
                <a:latin typeface="Helvetica" pitchFamily="2" charset="0"/>
              </a:rPr>
              <a:t> </a:t>
            </a:r>
            <a:r>
              <a:rPr lang="it-IT" sz="1200" dirty="0" err="1">
                <a:latin typeface="Helvetica" pitchFamily="2" charset="0"/>
              </a:rPr>
              <a:t>solutions</a:t>
            </a:r>
            <a:r>
              <a:rPr lang="it-IT" sz="1200" dirty="0">
                <a:latin typeface="Helvetica" pitchFamily="2" charset="0"/>
              </a:rPr>
              <a:t> in the </a:t>
            </a:r>
            <a:r>
              <a:rPr lang="it-IT" sz="1200" dirty="0" err="1">
                <a:latin typeface="Helvetica" pitchFamily="2" charset="0"/>
              </a:rPr>
              <a:t>project's</a:t>
            </a:r>
            <a:r>
              <a:rPr lang="it-IT" sz="1200" dirty="0">
                <a:latin typeface="Helvetica" pitchFamily="2" charset="0"/>
              </a:rPr>
              <a:t> field of study. </a:t>
            </a:r>
          </a:p>
        </p:txBody>
      </p:sp>
      <p:sp>
        <p:nvSpPr>
          <p:cNvPr id="78" name="CasellaDiTesto 77">
            <a:extLst>
              <a:ext uri="{FF2B5EF4-FFF2-40B4-BE49-F238E27FC236}">
                <a16:creationId xmlns:a16="http://schemas.microsoft.com/office/drawing/2014/main" id="{CD5AD12C-FB6F-C15A-A5D9-DCACDDCAA96B}"/>
              </a:ext>
            </a:extLst>
          </p:cNvPr>
          <p:cNvSpPr txBox="1"/>
          <p:nvPr/>
        </p:nvSpPr>
        <p:spPr>
          <a:xfrm>
            <a:off x="3388368" y="1955331"/>
            <a:ext cx="2483750" cy="1015663"/>
          </a:xfrm>
          <a:prstGeom prst="rect">
            <a:avLst/>
          </a:prstGeom>
          <a:noFill/>
        </p:spPr>
        <p:txBody>
          <a:bodyPr wrap="square" rtlCol="0">
            <a:spAutoFit/>
          </a:bodyPr>
          <a:lstStyle/>
          <a:p>
            <a:pPr algn="ctr"/>
            <a:r>
              <a:rPr lang="it-IT" sz="1200" dirty="0" err="1">
                <a:latin typeface="Helvetica" pitchFamily="2" charset="0"/>
              </a:rPr>
              <a:t>Creation</a:t>
            </a:r>
            <a:r>
              <a:rPr lang="it-IT" sz="1200" dirty="0">
                <a:latin typeface="Helvetica" pitchFamily="2" charset="0"/>
              </a:rPr>
              <a:t> of a </a:t>
            </a:r>
            <a:r>
              <a:rPr lang="it-IT" sz="1200" dirty="0" err="1">
                <a:latin typeface="Helvetica" pitchFamily="2" charset="0"/>
              </a:rPr>
              <a:t>preliminary</a:t>
            </a:r>
            <a:r>
              <a:rPr lang="it-IT" sz="1200" dirty="0">
                <a:latin typeface="Helvetica" pitchFamily="2" charset="0"/>
              </a:rPr>
              <a:t> sketch of the </a:t>
            </a:r>
            <a:r>
              <a:rPr lang="it-IT" sz="1200" dirty="0" err="1">
                <a:latin typeface="Helvetica" pitchFamily="2" charset="0"/>
              </a:rPr>
              <a:t>grippers</a:t>
            </a:r>
            <a:r>
              <a:rPr lang="it-IT" sz="1200" dirty="0">
                <a:latin typeface="Helvetica" pitchFamily="2" charset="0"/>
              </a:rPr>
              <a:t>, </a:t>
            </a:r>
            <a:r>
              <a:rPr lang="it-IT" sz="1200" dirty="0" err="1">
                <a:latin typeface="Helvetica" pitchFamily="2" charset="0"/>
              </a:rPr>
              <a:t>followed</a:t>
            </a:r>
            <a:r>
              <a:rPr lang="it-IT" sz="1200" dirty="0">
                <a:latin typeface="Helvetica" pitchFamily="2" charset="0"/>
              </a:rPr>
              <a:t> by an </a:t>
            </a:r>
            <a:r>
              <a:rPr lang="it-IT" sz="1200" dirty="0" err="1">
                <a:latin typeface="Helvetica" pitchFamily="2" charset="0"/>
              </a:rPr>
              <a:t>analysis</a:t>
            </a:r>
            <a:r>
              <a:rPr lang="it-IT" sz="1200" dirty="0">
                <a:latin typeface="Helvetica" pitchFamily="2" charset="0"/>
              </a:rPr>
              <a:t> to </a:t>
            </a:r>
            <a:r>
              <a:rPr lang="it-IT" sz="1200" dirty="0" err="1">
                <a:latin typeface="Helvetica" pitchFamily="2" charset="0"/>
              </a:rPr>
              <a:t>calculate</a:t>
            </a:r>
            <a:r>
              <a:rPr lang="it-IT" sz="1200" dirty="0">
                <a:latin typeface="Helvetica" pitchFamily="2" charset="0"/>
              </a:rPr>
              <a:t> the degrees of </a:t>
            </a:r>
            <a:r>
              <a:rPr lang="it-IT" sz="1200" dirty="0" err="1">
                <a:latin typeface="Helvetica" pitchFamily="2" charset="0"/>
              </a:rPr>
              <a:t>freedom</a:t>
            </a:r>
            <a:r>
              <a:rPr lang="it-IT" sz="1200" dirty="0">
                <a:latin typeface="Helvetica" pitchFamily="2" charset="0"/>
              </a:rPr>
              <a:t> and a </a:t>
            </a:r>
            <a:r>
              <a:rPr lang="it-IT" sz="1200" dirty="0" err="1">
                <a:latin typeface="Helvetica" pitchFamily="2" charset="0"/>
              </a:rPr>
              <a:t>displacement</a:t>
            </a:r>
            <a:r>
              <a:rPr lang="it-IT" sz="1200" dirty="0">
                <a:latin typeface="Helvetica" pitchFamily="2" charset="0"/>
              </a:rPr>
              <a:t> </a:t>
            </a:r>
            <a:r>
              <a:rPr lang="it-IT" sz="1200" dirty="0" err="1">
                <a:latin typeface="Helvetica" pitchFamily="2" charset="0"/>
              </a:rPr>
              <a:t>analysis</a:t>
            </a:r>
            <a:r>
              <a:rPr lang="it-IT" sz="1200" dirty="0">
                <a:latin typeface="Helvetica" pitchFamily="2" charset="0"/>
              </a:rPr>
              <a:t> </a:t>
            </a:r>
            <a:r>
              <a:rPr lang="it-IT" sz="1200" dirty="0" err="1">
                <a:latin typeface="Helvetica" pitchFamily="2" charset="0"/>
              </a:rPr>
              <a:t>using</a:t>
            </a:r>
            <a:r>
              <a:rPr lang="it-IT" sz="1200" dirty="0">
                <a:latin typeface="Helvetica" pitchFamily="2" charset="0"/>
              </a:rPr>
              <a:t> MATLAB.</a:t>
            </a:r>
          </a:p>
        </p:txBody>
      </p:sp>
      <p:sp>
        <p:nvSpPr>
          <p:cNvPr id="79" name="CasellaDiTesto 78">
            <a:extLst>
              <a:ext uri="{FF2B5EF4-FFF2-40B4-BE49-F238E27FC236}">
                <a16:creationId xmlns:a16="http://schemas.microsoft.com/office/drawing/2014/main" id="{87C714BC-E123-0017-635C-C0788DAB2509}"/>
              </a:ext>
            </a:extLst>
          </p:cNvPr>
          <p:cNvSpPr txBox="1"/>
          <p:nvPr/>
        </p:nvSpPr>
        <p:spPr>
          <a:xfrm>
            <a:off x="6263739" y="4579985"/>
            <a:ext cx="2453864" cy="1015663"/>
          </a:xfrm>
          <a:prstGeom prst="rect">
            <a:avLst/>
          </a:prstGeom>
          <a:noFill/>
        </p:spPr>
        <p:txBody>
          <a:bodyPr wrap="square" rtlCol="0">
            <a:spAutoFit/>
          </a:bodyPr>
          <a:lstStyle/>
          <a:p>
            <a:pPr algn="ctr"/>
            <a:r>
              <a:rPr lang="it-IT" sz="1200" dirty="0" err="1">
                <a:latin typeface="Helvetica" pitchFamily="2" charset="0"/>
              </a:rPr>
              <a:t>Creation</a:t>
            </a:r>
            <a:r>
              <a:rPr lang="it-IT" sz="1200" dirty="0">
                <a:latin typeface="Helvetica" pitchFamily="2" charset="0"/>
              </a:rPr>
              <a:t> of </a:t>
            </a:r>
            <a:r>
              <a:rPr lang="it-IT" sz="1200" dirty="0" err="1">
                <a:latin typeface="Helvetica" pitchFamily="2" charset="0"/>
              </a:rPr>
              <a:t>detailed</a:t>
            </a:r>
            <a:r>
              <a:rPr lang="it-IT" sz="1200" dirty="0">
                <a:latin typeface="Helvetica" pitchFamily="2" charset="0"/>
              </a:rPr>
              <a:t> </a:t>
            </a:r>
            <a:r>
              <a:rPr lang="it-IT" sz="1200" dirty="0" err="1">
                <a:latin typeface="Helvetica" pitchFamily="2" charset="0"/>
              </a:rPr>
              <a:t>geometries</a:t>
            </a:r>
            <a:r>
              <a:rPr lang="it-IT" sz="1200" dirty="0">
                <a:latin typeface="Helvetica" pitchFamily="2" charset="0"/>
              </a:rPr>
              <a:t> for the </a:t>
            </a:r>
            <a:r>
              <a:rPr lang="it-IT" sz="1200" dirty="0" err="1">
                <a:latin typeface="Helvetica" pitchFamily="2" charset="0"/>
              </a:rPr>
              <a:t>gripper</a:t>
            </a:r>
            <a:r>
              <a:rPr lang="it-IT" sz="1200" dirty="0">
                <a:latin typeface="Helvetica" pitchFamily="2" charset="0"/>
              </a:rPr>
              <a:t> </a:t>
            </a:r>
            <a:r>
              <a:rPr lang="it-IT" sz="1200" dirty="0" err="1">
                <a:latin typeface="Helvetica" pitchFamily="2" charset="0"/>
              </a:rPr>
              <a:t>components</a:t>
            </a:r>
            <a:r>
              <a:rPr lang="it-IT" sz="1200" dirty="0">
                <a:latin typeface="Helvetica" pitchFamily="2" charset="0"/>
              </a:rPr>
              <a:t>, with </a:t>
            </a:r>
            <a:r>
              <a:rPr lang="it-IT" sz="1200" dirty="0" err="1">
                <a:latin typeface="Helvetica" pitchFamily="2" charset="0"/>
              </a:rPr>
              <a:t>attention</a:t>
            </a:r>
            <a:r>
              <a:rPr lang="it-IT" sz="1200" dirty="0">
                <a:latin typeface="Helvetica" pitchFamily="2" charset="0"/>
              </a:rPr>
              <a:t> to </a:t>
            </a:r>
            <a:r>
              <a:rPr lang="it-IT" sz="1200" dirty="0" err="1">
                <a:latin typeface="Helvetica" pitchFamily="2" charset="0"/>
              </a:rPr>
              <a:t>dimensions</a:t>
            </a:r>
            <a:r>
              <a:rPr lang="it-IT" sz="1200" dirty="0">
                <a:latin typeface="Helvetica" pitchFamily="2" charset="0"/>
              </a:rPr>
              <a:t> and </a:t>
            </a:r>
            <a:r>
              <a:rPr lang="it-IT" sz="1200" dirty="0" err="1">
                <a:latin typeface="Helvetica" pitchFamily="2" charset="0"/>
              </a:rPr>
              <a:t>materials</a:t>
            </a:r>
            <a:r>
              <a:rPr lang="it-IT" sz="1200" dirty="0">
                <a:latin typeface="Helvetica" pitchFamily="2" charset="0"/>
              </a:rPr>
              <a:t>, </a:t>
            </a:r>
            <a:r>
              <a:rPr lang="it-IT" sz="1200" dirty="0" err="1">
                <a:latin typeface="Helvetica" pitchFamily="2" charset="0"/>
              </a:rPr>
              <a:t>using</a:t>
            </a:r>
            <a:r>
              <a:rPr lang="it-IT" sz="1200" dirty="0">
                <a:latin typeface="Helvetica" pitchFamily="2" charset="0"/>
              </a:rPr>
              <a:t> </a:t>
            </a:r>
            <a:r>
              <a:rPr lang="it-IT" sz="1200" dirty="0" err="1">
                <a:latin typeface="Helvetica" pitchFamily="2" charset="0"/>
              </a:rPr>
              <a:t>SolidWorks</a:t>
            </a:r>
            <a:r>
              <a:rPr lang="it-IT" sz="1200" dirty="0">
                <a:latin typeface="Helvetica" pitchFamily="2" charset="0"/>
              </a:rPr>
              <a:t>, </a:t>
            </a:r>
            <a:r>
              <a:rPr lang="it-IT" sz="1200" dirty="0" err="1">
                <a:latin typeface="Helvetica" pitchFamily="2" charset="0"/>
              </a:rPr>
              <a:t>followed</a:t>
            </a:r>
            <a:r>
              <a:rPr lang="it-IT" sz="1200" dirty="0">
                <a:latin typeface="Helvetica" pitchFamily="2" charset="0"/>
              </a:rPr>
              <a:t> by the assembly </a:t>
            </a:r>
            <a:r>
              <a:rPr lang="it-IT" sz="1200" dirty="0" err="1">
                <a:latin typeface="Helvetica" pitchFamily="2" charset="0"/>
              </a:rPr>
              <a:t>phase</a:t>
            </a:r>
            <a:r>
              <a:rPr lang="it-IT" sz="1200" dirty="0">
                <a:latin typeface="Helvetica" pitchFamily="2" charset="0"/>
              </a:rPr>
              <a:t>.</a:t>
            </a:r>
          </a:p>
        </p:txBody>
      </p:sp>
      <p:sp>
        <p:nvSpPr>
          <p:cNvPr id="80" name="CasellaDiTesto 79">
            <a:extLst>
              <a:ext uri="{FF2B5EF4-FFF2-40B4-BE49-F238E27FC236}">
                <a16:creationId xmlns:a16="http://schemas.microsoft.com/office/drawing/2014/main" id="{D575C84F-1601-2790-E929-1A7CD97E062F}"/>
              </a:ext>
            </a:extLst>
          </p:cNvPr>
          <p:cNvSpPr txBox="1"/>
          <p:nvPr/>
        </p:nvSpPr>
        <p:spPr>
          <a:xfrm>
            <a:off x="8860235" y="1957570"/>
            <a:ext cx="2338329" cy="1015663"/>
          </a:xfrm>
          <a:prstGeom prst="rect">
            <a:avLst/>
          </a:prstGeom>
          <a:noFill/>
        </p:spPr>
        <p:txBody>
          <a:bodyPr wrap="square" rtlCol="0">
            <a:spAutoFit/>
          </a:bodyPr>
          <a:lstStyle/>
          <a:p>
            <a:pPr algn="ctr"/>
            <a:r>
              <a:rPr lang="it-IT" sz="1200" dirty="0">
                <a:latin typeface="Helvetica" pitchFamily="2" charset="0"/>
              </a:rPr>
              <a:t>Grip </a:t>
            </a:r>
            <a:r>
              <a:rPr lang="it-IT" sz="1200" dirty="0" err="1">
                <a:latin typeface="Helvetica" pitchFamily="2" charset="0"/>
              </a:rPr>
              <a:t>simulations</a:t>
            </a:r>
            <a:r>
              <a:rPr lang="it-IT" sz="1200" dirty="0">
                <a:latin typeface="Helvetica" pitchFamily="2" charset="0"/>
              </a:rPr>
              <a:t> under </a:t>
            </a:r>
            <a:r>
              <a:rPr lang="it-IT" sz="1200" dirty="0" err="1">
                <a:latin typeface="Helvetica" pitchFamily="2" charset="0"/>
              </a:rPr>
              <a:t>various</a:t>
            </a:r>
            <a:r>
              <a:rPr lang="it-IT" sz="1200" dirty="0">
                <a:latin typeface="Helvetica" pitchFamily="2" charset="0"/>
              </a:rPr>
              <a:t> </a:t>
            </a:r>
            <a:r>
              <a:rPr lang="it-IT" sz="1200" dirty="0" err="1">
                <a:latin typeface="Helvetica" pitchFamily="2" charset="0"/>
              </a:rPr>
              <a:t>operating</a:t>
            </a:r>
            <a:r>
              <a:rPr lang="it-IT" sz="1200" dirty="0">
                <a:latin typeface="Helvetica" pitchFamily="2" charset="0"/>
              </a:rPr>
              <a:t> </a:t>
            </a:r>
            <a:r>
              <a:rPr lang="it-IT" sz="1200" dirty="0" err="1">
                <a:latin typeface="Helvetica" pitchFamily="2" charset="0"/>
              </a:rPr>
              <a:t>conditions</a:t>
            </a:r>
            <a:r>
              <a:rPr lang="it-IT" sz="1200" dirty="0">
                <a:latin typeface="Helvetica" pitchFamily="2" charset="0"/>
              </a:rPr>
              <a:t> </a:t>
            </a:r>
            <a:r>
              <a:rPr lang="it-IT" sz="1200" dirty="0" err="1">
                <a:latin typeface="Helvetica" pitchFamily="2" charset="0"/>
              </a:rPr>
              <a:t>using</a:t>
            </a:r>
            <a:r>
              <a:rPr lang="it-IT" sz="1200" dirty="0">
                <a:latin typeface="Helvetica" pitchFamily="2" charset="0"/>
              </a:rPr>
              <a:t> </a:t>
            </a:r>
            <a:r>
              <a:rPr lang="it-IT" sz="1200" dirty="0" err="1">
                <a:latin typeface="Helvetica" pitchFamily="2" charset="0"/>
              </a:rPr>
              <a:t>SolidWorks</a:t>
            </a:r>
            <a:r>
              <a:rPr lang="it-IT" sz="1200" dirty="0">
                <a:latin typeface="Helvetica" pitchFamily="2" charset="0"/>
              </a:rPr>
              <a:t> Motion, </a:t>
            </a:r>
            <a:r>
              <a:rPr lang="it-IT" sz="1200" dirty="0" err="1">
                <a:latin typeface="Helvetica" pitchFamily="2" charset="0"/>
              </a:rPr>
              <a:t>followed</a:t>
            </a:r>
            <a:r>
              <a:rPr lang="it-IT" sz="1200" dirty="0">
                <a:latin typeface="Helvetica" pitchFamily="2" charset="0"/>
              </a:rPr>
              <a:t> by MATLAB processing to generate contact force </a:t>
            </a:r>
            <a:r>
              <a:rPr lang="it-IT" sz="1200" dirty="0" err="1">
                <a:latin typeface="Helvetica" pitchFamily="2" charset="0"/>
              </a:rPr>
              <a:t>graphs</a:t>
            </a:r>
            <a:r>
              <a:rPr lang="it-IT" sz="1200" dirty="0">
                <a:latin typeface="Helvetica" pitchFamily="2" charset="0"/>
              </a:rPr>
              <a:t>.</a:t>
            </a:r>
          </a:p>
        </p:txBody>
      </p:sp>
    </p:spTree>
    <p:extLst>
      <p:ext uri="{BB962C8B-B14F-4D97-AF65-F5344CB8AC3E}">
        <p14:creationId xmlns:p14="http://schemas.microsoft.com/office/powerpoint/2010/main" val="3172992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DC MOTOR</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4034634" y="2398425"/>
            <a:ext cx="7132485" cy="2308324"/>
          </a:xfrm>
          <a:prstGeom prst="rect">
            <a:avLst/>
          </a:prstGeom>
          <a:noFill/>
        </p:spPr>
        <p:txBody>
          <a:bodyPr wrap="square" rtlCol="0">
            <a:spAutoFit/>
          </a:bodyPr>
          <a:lstStyle/>
          <a:p>
            <a:pPr algn="just"/>
            <a:r>
              <a:rPr lang="en-US" sz="1800" b="0" i="0" dirty="0">
                <a:solidFill>
                  <a:srgbClr val="000000"/>
                </a:solidFill>
                <a:effectLst/>
                <a:latin typeface="Helvetica" panose="020B0604020202020204" pitchFamily="34" charset="0"/>
                <a:cs typeface="Helvetica" panose="020B0604020202020204" pitchFamily="34" charset="0"/>
              </a:rPr>
              <a:t>The choice of motor is crucial since it determines the maximum gripping force applicable by the end-effector and also the closing and opening speed. </a:t>
            </a:r>
          </a:p>
          <a:p>
            <a:endParaRPr lang="en-US" sz="1800" b="0" i="0" dirty="0">
              <a:solidFill>
                <a:srgbClr val="000000"/>
              </a:solidFill>
              <a:effectLst/>
              <a:latin typeface="Helvetica" panose="020B0604020202020204" pitchFamily="34" charset="0"/>
              <a:cs typeface="Helvetica" panose="020B0604020202020204" pitchFamily="34" charset="0"/>
            </a:endParaRPr>
          </a:p>
          <a:p>
            <a:pPr algn="just"/>
            <a:r>
              <a:rPr lang="en-US" sz="1800" b="0" i="0" dirty="0">
                <a:solidFill>
                  <a:srgbClr val="000000"/>
                </a:solidFill>
                <a:effectLst/>
                <a:latin typeface="Helvetica" panose="020B0604020202020204" pitchFamily="34" charset="0"/>
                <a:cs typeface="Helvetica" panose="020B0604020202020204" pitchFamily="34" charset="0"/>
              </a:rPr>
              <a:t>Among the various types, the DC motor is chosen, which, having a linear torque characteristic, makes it easy to deduce the force that can be obtained from the feed-forward construction parameters, as shown below:</a:t>
            </a:r>
            <a:r>
              <a:rPr lang="en-US" dirty="0">
                <a:latin typeface="Helvetica" panose="020B0604020202020204" pitchFamily="34" charset="0"/>
                <a:cs typeface="Helvetica" panose="020B0604020202020204" pitchFamily="34" charset="0"/>
              </a:rPr>
              <a:t> </a:t>
            </a:r>
            <a:endParaRPr lang="it-IT" dirty="0">
              <a:latin typeface="Helvetica" panose="020B0604020202020204" pitchFamily="34" charset="0"/>
              <a:cs typeface="Helvetica" panose="020B0604020202020204" pitchFamily="34" charset="0"/>
            </a:endParaRPr>
          </a:p>
        </p:txBody>
      </p:sp>
      <p:sp>
        <p:nvSpPr>
          <p:cNvPr id="33" name="CasellaDiTesto 32">
            <a:extLst>
              <a:ext uri="{FF2B5EF4-FFF2-40B4-BE49-F238E27FC236}">
                <a16:creationId xmlns:a16="http://schemas.microsoft.com/office/drawing/2014/main" id="{4636CF79-53EF-7417-608A-0F0ECF214B28}"/>
              </a:ext>
            </a:extLst>
          </p:cNvPr>
          <p:cNvSpPr txBox="1"/>
          <p:nvPr/>
        </p:nvSpPr>
        <p:spPr>
          <a:xfrm>
            <a:off x="6211139" y="3846930"/>
            <a:ext cx="2577494" cy="276999"/>
          </a:xfrm>
          <a:prstGeom prst="rect">
            <a:avLst/>
          </a:prstGeom>
          <a:noFill/>
        </p:spPr>
        <p:txBody>
          <a:bodyPr wrap="square" lIns="0" tIns="0" rIns="0" bIns="0" rtlCol="0">
            <a:spAutoFit/>
          </a:bodyPr>
          <a:lstStyle/>
          <a:p>
            <a:endParaRPr lang="it-IT" dirty="0"/>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2F0B4289-C472-3E65-3189-873BBC2211C2}"/>
                  </a:ext>
                </a:extLst>
              </p:cNvPr>
              <p:cNvSpPr txBox="1"/>
              <p:nvPr/>
            </p:nvSpPr>
            <p:spPr>
              <a:xfrm>
                <a:off x="6211139" y="5201856"/>
                <a:ext cx="160274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000" b="0" i="1" smtClean="0">
                          <a:solidFill>
                            <a:schemeClr val="tx1"/>
                          </a:solidFill>
                          <a:latin typeface="Cambria Math" panose="02040503050406030204" pitchFamily="18" charset="0"/>
                        </a:rPr>
                        <m:t>𝑇</m:t>
                      </m:r>
                      <m:r>
                        <a:rPr lang="it-IT" sz="2000" b="0" i="1" smtClean="0">
                          <a:solidFill>
                            <a:schemeClr val="tx1"/>
                          </a:solidFill>
                          <a:latin typeface="Cambria Math" panose="02040503050406030204" pitchFamily="18" charset="0"/>
                          <a:ea typeface="Cambria Math" panose="02040503050406030204" pitchFamily="18" charset="0"/>
                        </a:rPr>
                        <m:t>=</m:t>
                      </m:r>
                      <m:r>
                        <a:rPr lang="it-IT" sz="2000" b="0" i="1" smtClean="0">
                          <a:solidFill>
                            <a:schemeClr val="tx1"/>
                          </a:solidFill>
                          <a:latin typeface="Cambria Math" panose="02040503050406030204" pitchFamily="18" charset="0"/>
                          <a:ea typeface="Cambria Math" panose="02040503050406030204" pitchFamily="18" charset="0"/>
                        </a:rPr>
                        <m:t>𝐾</m:t>
                      </m:r>
                      <m:r>
                        <a:rPr lang="it-IT" sz="2000" b="0" i="1" smtClean="0">
                          <a:solidFill>
                            <a:schemeClr val="tx1"/>
                          </a:solidFill>
                          <a:latin typeface="Cambria Math" panose="02040503050406030204" pitchFamily="18" charset="0"/>
                          <a:ea typeface="Cambria Math" panose="02040503050406030204" pitchFamily="18" charset="0"/>
                        </a:rPr>
                        <m:t>∙</m:t>
                      </m:r>
                      <m:r>
                        <a:rPr lang="it-IT" sz="2000" b="0" i="1" smtClean="0">
                          <a:solidFill>
                            <a:schemeClr val="tx1"/>
                          </a:solidFill>
                          <a:latin typeface="Cambria Math" panose="02040503050406030204" pitchFamily="18" charset="0"/>
                          <a:ea typeface="Cambria Math" panose="02040503050406030204" pitchFamily="18" charset="0"/>
                        </a:rPr>
                        <m:t>𝜙</m:t>
                      </m:r>
                      <m:r>
                        <a:rPr lang="it-IT" sz="2000" b="0" i="1" smtClean="0">
                          <a:solidFill>
                            <a:schemeClr val="tx1"/>
                          </a:solidFill>
                          <a:latin typeface="Cambria Math" panose="02040503050406030204" pitchFamily="18" charset="0"/>
                          <a:ea typeface="Cambria Math" panose="02040503050406030204" pitchFamily="18" charset="0"/>
                        </a:rPr>
                        <m:t>∙</m:t>
                      </m:r>
                      <m:sSub>
                        <m:sSubPr>
                          <m:ctrlPr>
                            <a:rPr lang="pt-BR" sz="2000" i="1">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𝐼</m:t>
                          </m:r>
                        </m:e>
                        <m:sub>
                          <m:r>
                            <a:rPr lang="it-IT" sz="2000" b="0" i="1" smtClean="0">
                              <a:latin typeface="Cambria Math" panose="02040503050406030204" pitchFamily="18" charset="0"/>
                              <a:ea typeface="Cambria Math" panose="02040503050406030204" pitchFamily="18" charset="0"/>
                            </a:rPr>
                            <m:t>𝑎</m:t>
                          </m:r>
                        </m:sub>
                      </m:sSub>
                    </m:oMath>
                  </m:oMathPara>
                </a14:m>
                <a:endParaRPr lang="it-IT" sz="2000" dirty="0">
                  <a:solidFill>
                    <a:schemeClr val="tx1"/>
                  </a:solidFill>
                </a:endParaRPr>
              </a:p>
            </p:txBody>
          </p:sp>
        </mc:Choice>
        <mc:Fallback xmlns="">
          <p:sp>
            <p:nvSpPr>
              <p:cNvPr id="37" name="CasellaDiTesto 36">
                <a:extLst>
                  <a:ext uri="{FF2B5EF4-FFF2-40B4-BE49-F238E27FC236}">
                    <a16:creationId xmlns:a16="http://schemas.microsoft.com/office/drawing/2014/main" id="{2F0B4289-C472-3E65-3189-873BBC2211C2}"/>
                  </a:ext>
                </a:extLst>
              </p:cNvPr>
              <p:cNvSpPr txBox="1">
                <a:spLocks noRot="1" noChangeAspect="1" noMove="1" noResize="1" noEditPoints="1" noAdjustHandles="1" noChangeArrowheads="1" noChangeShapeType="1" noTextEdit="1"/>
              </p:cNvSpPr>
              <p:nvPr/>
            </p:nvSpPr>
            <p:spPr>
              <a:xfrm>
                <a:off x="6211139" y="5201856"/>
                <a:ext cx="1602742" cy="307777"/>
              </a:xfrm>
              <a:prstGeom prst="rect">
                <a:avLst/>
              </a:prstGeom>
              <a:blipFill>
                <a:blip r:embed="rId2"/>
                <a:stretch>
                  <a:fillRect l="-380" b="-31373"/>
                </a:stretch>
              </a:blipFill>
            </p:spPr>
            <p:txBody>
              <a:bodyPr/>
              <a:lstStyle/>
              <a:p>
                <a:r>
                  <a:rPr lang="it-IT">
                    <a:noFill/>
                  </a:rPr>
                  <a:t> </a:t>
                </a:r>
              </a:p>
            </p:txBody>
          </p:sp>
        </mc:Fallback>
      </mc:AlternateContent>
      <p:pic>
        <p:nvPicPr>
          <p:cNvPr id="13" name="Picture 12" descr="A metal rod with a screw&#10;&#10;Description automatically generated">
            <a:extLst>
              <a:ext uri="{FF2B5EF4-FFF2-40B4-BE49-F238E27FC236}">
                <a16:creationId xmlns:a16="http://schemas.microsoft.com/office/drawing/2014/main" id="{5D7202F4-B87D-686D-741F-0C869F34A3A5}"/>
              </a:ext>
            </a:extLst>
          </p:cNvPr>
          <p:cNvPicPr>
            <a:picLocks noChangeAspect="1"/>
          </p:cNvPicPr>
          <p:nvPr/>
        </p:nvPicPr>
        <p:blipFill rotWithShape="1">
          <a:blip r:embed="rId3"/>
          <a:srcRect l="14475" r="8807"/>
          <a:stretch/>
        </p:blipFill>
        <p:spPr>
          <a:xfrm rot="5400000" flipH="1">
            <a:off x="350878" y="2640504"/>
            <a:ext cx="4081114" cy="1470572"/>
          </a:xfrm>
          <a:prstGeom prst="rect">
            <a:avLst/>
          </a:prstGeom>
        </p:spPr>
      </p:pic>
      <p:sp>
        <p:nvSpPr>
          <p:cNvPr id="2" name="CasellaDiTesto 13">
            <a:extLst>
              <a:ext uri="{FF2B5EF4-FFF2-40B4-BE49-F238E27FC236}">
                <a16:creationId xmlns:a16="http://schemas.microsoft.com/office/drawing/2014/main" id="{DE7E1CB8-47AE-E1AA-FD61-3FC00C48DFE2}"/>
              </a:ext>
            </a:extLst>
          </p:cNvPr>
          <p:cNvSpPr txBox="1"/>
          <p:nvPr/>
        </p:nvSpPr>
        <p:spPr>
          <a:xfrm>
            <a:off x="1656149" y="5522767"/>
            <a:ext cx="1765464" cy="507831"/>
          </a:xfrm>
          <a:prstGeom prst="rect">
            <a:avLst/>
          </a:prstGeom>
          <a:noFill/>
        </p:spPr>
        <p:txBody>
          <a:bodyPr wrap="square" rtlCol="0">
            <a:spAutoFit/>
          </a:bodyPr>
          <a:lstStyle/>
          <a:p>
            <a:r>
              <a:rPr lang="it-IT" sz="900" b="1" dirty="0">
                <a:latin typeface="Helvetica" pitchFamily="2" charset="0"/>
              </a:rPr>
              <a:t>Figure 12: </a:t>
            </a:r>
            <a:r>
              <a:rPr lang="it-IT" sz="900" dirty="0">
                <a:latin typeface="Helvetica" pitchFamily="2" charset="0"/>
              </a:rPr>
              <a:t>DC </a:t>
            </a:r>
            <a:r>
              <a:rPr lang="it-IT" sz="900" dirty="0" err="1">
                <a:latin typeface="Helvetica" pitchFamily="2" charset="0"/>
              </a:rPr>
              <a:t>motor</a:t>
            </a:r>
            <a:r>
              <a:rPr lang="it-IT" sz="900" dirty="0">
                <a:latin typeface="Helvetica" pitchFamily="2" charset="0"/>
              </a:rPr>
              <a:t> </a:t>
            </a:r>
            <a:r>
              <a:rPr lang="it-IT" sz="900" dirty="0" err="1">
                <a:latin typeface="Helvetica" pitchFamily="2" charset="0"/>
              </a:rPr>
              <a:t>used</a:t>
            </a:r>
            <a:r>
              <a:rPr lang="it-IT" sz="900" dirty="0">
                <a:latin typeface="Helvetica" pitchFamily="2" charset="0"/>
              </a:rPr>
              <a:t> in the </a:t>
            </a:r>
            <a:r>
              <a:rPr lang="it-IT" sz="900" dirty="0" err="1">
                <a:latin typeface="Helvetica" pitchFamily="2" charset="0"/>
              </a:rPr>
              <a:t>experimental</a:t>
            </a:r>
            <a:r>
              <a:rPr lang="it-IT" sz="900" dirty="0">
                <a:latin typeface="Helvetica" pitchFamily="2" charset="0"/>
              </a:rPr>
              <a:t> </a:t>
            </a:r>
            <a:r>
              <a:rPr lang="it-IT" sz="900" dirty="0" err="1">
                <a:latin typeface="Helvetica" pitchFamily="2" charset="0"/>
              </a:rPr>
              <a:t>phase</a:t>
            </a:r>
            <a:r>
              <a:rPr lang="it-IT" sz="900" dirty="0">
                <a:latin typeface="Helvetica" pitchFamily="2" charset="0"/>
              </a:rPr>
              <a:t> (</a:t>
            </a:r>
            <a:r>
              <a:rPr lang="it-IT" sz="900" dirty="0" err="1">
                <a:latin typeface="Helvetica" pitchFamily="2" charset="0"/>
              </a:rPr>
              <a:t>available</a:t>
            </a:r>
            <a:r>
              <a:rPr lang="it-IT" sz="900" dirty="0">
                <a:latin typeface="Helvetica" pitchFamily="2" charset="0"/>
              </a:rPr>
              <a:t> </a:t>
            </a:r>
            <a:r>
              <a:rPr lang="it-IT" sz="900" dirty="0" err="1">
                <a:latin typeface="Helvetica" pitchFamily="2" charset="0"/>
              </a:rPr>
              <a:t>at</a:t>
            </a:r>
            <a:r>
              <a:rPr lang="it-IT" sz="900" dirty="0">
                <a:latin typeface="Helvetica" pitchFamily="2" charset="0"/>
              </a:rPr>
              <a:t> the following </a:t>
            </a:r>
            <a:r>
              <a:rPr lang="it-IT" sz="900" dirty="0">
                <a:latin typeface="Helvetica" pitchFamily="2" charset="0"/>
                <a:hlinkClick r:id="rId4"/>
              </a:rPr>
              <a:t>link</a:t>
            </a:r>
            <a:r>
              <a:rPr lang="it-IT" sz="900" dirty="0">
                <a:latin typeface="Helvetica" pitchFamily="2" charset="0"/>
              </a:rPr>
              <a:t>).</a:t>
            </a:r>
          </a:p>
        </p:txBody>
      </p:sp>
    </p:spTree>
    <p:extLst>
      <p:ext uri="{BB962C8B-B14F-4D97-AF65-F5344CB8AC3E}">
        <p14:creationId xmlns:p14="http://schemas.microsoft.com/office/powerpoint/2010/main" val="290225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DC MOTOR</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787377" y="2079425"/>
            <a:ext cx="10436765" cy="1754326"/>
          </a:xfrm>
          <a:prstGeom prst="rect">
            <a:avLst/>
          </a:prstGeom>
          <a:noFill/>
        </p:spPr>
        <p:txBody>
          <a:bodyPr wrap="square" rtlCol="0">
            <a:spAutoFit/>
          </a:bodyPr>
          <a:lstStyle/>
          <a:p>
            <a:pPr algn="just"/>
            <a:r>
              <a:rPr lang="en-US" sz="1800" b="0" i="0" dirty="0">
                <a:solidFill>
                  <a:srgbClr val="000000"/>
                </a:solidFill>
                <a:effectLst/>
                <a:latin typeface="Helvetica" panose="020B0604020202020204" pitchFamily="34" charset="0"/>
                <a:cs typeface="Helvetica" panose="020B0604020202020204" pitchFamily="34" charset="0"/>
              </a:rPr>
              <a:t>It is also necessary to transform the rotary motion of our motor into a linear motion suitable for the movement of the palm in our end-effector.</a:t>
            </a:r>
          </a:p>
          <a:p>
            <a:pPr algn="just"/>
            <a:endParaRPr lang="en-US" dirty="0">
              <a:latin typeface="Helvetica" panose="020B0604020202020204" pitchFamily="34" charset="0"/>
              <a:cs typeface="Helvetica" panose="020B0604020202020204" pitchFamily="34" charset="0"/>
            </a:endParaRPr>
          </a:p>
          <a:p>
            <a:pPr algn="just"/>
            <a:r>
              <a:rPr lang="en-US" dirty="0">
                <a:latin typeface="Helvetica" panose="020B0604020202020204" pitchFamily="34" charset="0"/>
                <a:cs typeface="Helvetica" panose="020B0604020202020204" pitchFamily="34" charset="0"/>
              </a:rPr>
              <a:t>From the motor datasheet, having set the appropriate power values, the corresponding torque can be derived. For simulation purposes we use the following formula to derive the force exerted on the palm.</a:t>
            </a:r>
            <a:endParaRPr lang="it-IT" dirty="0">
              <a:latin typeface="Helvetica" panose="020B0604020202020204" pitchFamily="34" charset="0"/>
              <a:cs typeface="Helvetica" panose="020B0604020202020204" pitchFamily="34" charset="0"/>
            </a:endParaRPr>
          </a:p>
        </p:txBody>
      </p:sp>
      <p:sp>
        <p:nvSpPr>
          <p:cNvPr id="33" name="CasellaDiTesto 32">
            <a:extLst>
              <a:ext uri="{FF2B5EF4-FFF2-40B4-BE49-F238E27FC236}">
                <a16:creationId xmlns:a16="http://schemas.microsoft.com/office/drawing/2014/main" id="{4636CF79-53EF-7417-608A-0F0ECF214B28}"/>
              </a:ext>
            </a:extLst>
          </p:cNvPr>
          <p:cNvSpPr txBox="1"/>
          <p:nvPr/>
        </p:nvSpPr>
        <p:spPr>
          <a:xfrm>
            <a:off x="6211139" y="3846930"/>
            <a:ext cx="2577494" cy="276999"/>
          </a:xfrm>
          <a:prstGeom prst="rect">
            <a:avLst/>
          </a:prstGeom>
          <a:noFill/>
        </p:spPr>
        <p:txBody>
          <a:bodyPr wrap="square" lIns="0" tIns="0" rIns="0" bIns="0" rtlCol="0">
            <a:spAutoFit/>
          </a:bodyPr>
          <a:lstStyle/>
          <a:p>
            <a:endParaRPr lang="it-IT" dirty="0"/>
          </a:p>
        </p:txBody>
      </p:sp>
      <mc:AlternateContent xmlns:mc="http://schemas.openxmlformats.org/markup-compatibility/2006" xmlns:a14="http://schemas.microsoft.com/office/drawing/2010/main">
        <mc:Choice Requires="a14">
          <p:sp>
            <p:nvSpPr>
              <p:cNvPr id="3" name="CasellaDiTesto 27">
                <a:extLst>
                  <a:ext uri="{FF2B5EF4-FFF2-40B4-BE49-F238E27FC236}">
                    <a16:creationId xmlns:a16="http://schemas.microsoft.com/office/drawing/2014/main" id="{3946DC43-D1E2-9C0D-DACF-218CEA603FFC}"/>
                  </a:ext>
                </a:extLst>
              </p:cNvPr>
              <p:cNvSpPr txBox="1"/>
              <p:nvPr/>
            </p:nvSpPr>
            <p:spPr>
              <a:xfrm>
                <a:off x="787378" y="5008590"/>
                <a:ext cx="4974220" cy="5558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𝐹</m:t>
                      </m:r>
                      <m:r>
                        <a:rPr lang="it-IT" b="0" i="1" smtClean="0">
                          <a:solidFill>
                            <a:schemeClr val="tx1"/>
                          </a:solidFill>
                          <a:latin typeface="Cambria Math" panose="02040503050406030204" pitchFamily="18" charset="0"/>
                        </a:rPr>
                        <m:t>= </m:t>
                      </m:r>
                      <m:f>
                        <m:fPr>
                          <m:ctrlPr>
                            <a:rPr lang="it-IT" b="0" i="1" smtClean="0">
                              <a:solidFill>
                                <a:schemeClr val="tx1"/>
                              </a:solidFill>
                              <a:latin typeface="Cambria Math" panose="02040503050406030204" pitchFamily="18" charset="0"/>
                            </a:rPr>
                          </m:ctrlPr>
                        </m:fPr>
                        <m:num>
                          <m:r>
                            <a:rPr lang="it-IT" b="0" i="1" smtClean="0">
                              <a:solidFill>
                                <a:schemeClr val="tx1"/>
                              </a:solidFill>
                              <a:latin typeface="Cambria Math" panose="02040503050406030204" pitchFamily="18" charset="0"/>
                            </a:rPr>
                            <m:t>2</m:t>
                          </m:r>
                          <m:r>
                            <a:rPr lang="it-IT" b="0" i="1" smtClean="0">
                              <a:solidFill>
                                <a:schemeClr val="tx1"/>
                              </a:solidFill>
                              <a:latin typeface="Cambria Math" panose="02040503050406030204" pitchFamily="18" charset="0"/>
                              <a:ea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𝜋</m:t>
                          </m:r>
                          <m:r>
                            <a:rPr lang="it-IT" b="0" i="1" smtClean="0">
                              <a:solidFill>
                                <a:schemeClr val="tx1"/>
                              </a:solidFill>
                              <a:latin typeface="Cambria Math" panose="02040503050406030204" pitchFamily="18" charset="0"/>
                              <a:ea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𝑇</m:t>
                          </m:r>
                          <m:r>
                            <a:rPr lang="it-IT" b="0" i="1" smtClean="0">
                              <a:solidFill>
                                <a:schemeClr val="tx1"/>
                              </a:solidFill>
                              <a:latin typeface="Cambria Math" panose="02040503050406030204" pitchFamily="18" charset="0"/>
                              <a:ea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𝜂</m:t>
                          </m:r>
                        </m:num>
                        <m:den>
                          <m:r>
                            <a:rPr lang="it-IT" b="0" i="1" smtClean="0">
                              <a:solidFill>
                                <a:schemeClr val="tx1"/>
                              </a:solidFill>
                              <a:latin typeface="Cambria Math" panose="02040503050406030204" pitchFamily="18" charset="0"/>
                            </a:rPr>
                            <m:t>𝑃</m:t>
                          </m:r>
                        </m:den>
                      </m:f>
                      <m:r>
                        <a:rPr lang="it-IT" b="0" i="1" smtClean="0">
                          <a:solidFill>
                            <a:schemeClr val="tx1"/>
                          </a:solidFill>
                          <a:latin typeface="Cambria Math" panose="02040503050406030204" pitchFamily="18" charset="0"/>
                        </a:rPr>
                        <m:t>=</m:t>
                      </m:r>
                      <m:f>
                        <m:fPr>
                          <m:ctrlPr>
                            <a:rPr lang="it-IT" i="1">
                              <a:latin typeface="Cambria Math" panose="02040503050406030204" pitchFamily="18" charset="0"/>
                            </a:rPr>
                          </m:ctrlPr>
                        </m:fPr>
                        <m:num>
                          <m:r>
                            <a:rPr lang="it-IT" i="1">
                              <a:latin typeface="Cambria Math" panose="02040503050406030204" pitchFamily="18" charset="0"/>
                            </a:rPr>
                            <m:t>2</m:t>
                          </m:r>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𝜋</m:t>
                          </m:r>
                          <m:r>
                            <a:rPr lang="it-IT" i="1">
                              <a:latin typeface="Cambria Math" panose="02040503050406030204" pitchFamily="18" charset="0"/>
                              <a:ea typeface="Cambria Math" panose="02040503050406030204" pitchFamily="18" charset="0"/>
                            </a:rPr>
                            <m:t>∙4,9∙</m:t>
                          </m:r>
                          <m:sSup>
                            <m:sSupPr>
                              <m:ctrlPr>
                                <a:rPr lang="it-IT" i="1">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10</m:t>
                              </m:r>
                            </m:e>
                            <m:sup>
                              <m:r>
                                <a:rPr lang="it-IT" i="1">
                                  <a:latin typeface="Cambria Math" panose="02040503050406030204" pitchFamily="18" charset="0"/>
                                  <a:ea typeface="Cambria Math" panose="02040503050406030204" pitchFamily="18" charset="0"/>
                                </a:rPr>
                                <m:t>−3</m:t>
                              </m:r>
                            </m:sup>
                          </m:sSup>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0,9</m:t>
                          </m:r>
                        </m:num>
                        <m:den>
                          <m:r>
                            <a:rPr lang="it-IT" b="0" i="1" smtClean="0">
                              <a:latin typeface="Cambria Math" panose="02040503050406030204" pitchFamily="18" charset="0"/>
                              <a:ea typeface="Cambria Math" panose="02040503050406030204" pitchFamily="18" charset="0"/>
                            </a:rPr>
                            <m:t>0.5∙</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−3</m:t>
                              </m:r>
                            </m:sup>
                          </m:sSup>
                        </m:den>
                      </m:f>
                      <m:r>
                        <a:rPr lang="it-IT" b="0" i="1" smtClean="0">
                          <a:latin typeface="Cambria Math" panose="02040503050406030204" pitchFamily="18" charset="0"/>
                          <a:ea typeface="Cambria Math" panose="02040503050406030204" pitchFamily="18" charset="0"/>
                        </a:rPr>
                        <m:t>≈</m:t>
                      </m:r>
                      <m:r>
                        <a:rPr lang="it-IT" b="0" i="0" smtClean="0">
                          <a:latin typeface="Cambria Math" panose="02040503050406030204" pitchFamily="18" charset="0"/>
                        </a:rPr>
                        <m:t>55</m:t>
                      </m:r>
                      <m:r>
                        <m:rPr>
                          <m:sty m:val="p"/>
                        </m:rPr>
                        <a:rPr lang="it-IT" b="0" i="0" smtClean="0">
                          <a:latin typeface="Cambria Math" panose="02040503050406030204" pitchFamily="18" charset="0"/>
                        </a:rPr>
                        <m:t>N</m:t>
                      </m:r>
                    </m:oMath>
                  </m:oMathPara>
                </a14:m>
                <a:endParaRPr lang="it-IT" dirty="0">
                  <a:solidFill>
                    <a:schemeClr val="tx1"/>
                  </a:solidFill>
                </a:endParaRPr>
              </a:p>
            </p:txBody>
          </p:sp>
        </mc:Choice>
        <mc:Fallback xmlns="">
          <p:sp>
            <p:nvSpPr>
              <p:cNvPr id="3" name="CasellaDiTesto 27">
                <a:extLst>
                  <a:ext uri="{FF2B5EF4-FFF2-40B4-BE49-F238E27FC236}">
                    <a16:creationId xmlns:a16="http://schemas.microsoft.com/office/drawing/2014/main" id="{3946DC43-D1E2-9C0D-DACF-218CEA603FFC}"/>
                  </a:ext>
                </a:extLst>
              </p:cNvPr>
              <p:cNvSpPr txBox="1">
                <a:spLocks noRot="1" noChangeAspect="1" noMove="1" noResize="1" noEditPoints="1" noAdjustHandles="1" noChangeArrowheads="1" noChangeShapeType="1" noTextEdit="1"/>
              </p:cNvSpPr>
              <p:nvPr/>
            </p:nvSpPr>
            <p:spPr>
              <a:xfrm>
                <a:off x="787378" y="5008590"/>
                <a:ext cx="4974220" cy="555858"/>
              </a:xfrm>
              <a:prstGeom prst="rect">
                <a:avLst/>
              </a:prstGeom>
              <a:blipFill>
                <a:blip r:embed="rId2"/>
                <a:stretch>
                  <a:fillRect b="-13333"/>
                </a:stretch>
              </a:blipFill>
            </p:spPr>
            <p:txBody>
              <a:bodyPr/>
              <a:lstStyle/>
              <a:p>
                <a:r>
                  <a:rPr lang="it-IT">
                    <a:noFill/>
                  </a:rPr>
                  <a:t> </a:t>
                </a:r>
              </a:p>
            </p:txBody>
          </p:sp>
        </mc:Fallback>
      </mc:AlternateContent>
      <p:grpSp>
        <p:nvGrpSpPr>
          <p:cNvPr id="6" name="Group 5">
            <a:extLst>
              <a:ext uri="{FF2B5EF4-FFF2-40B4-BE49-F238E27FC236}">
                <a16:creationId xmlns:a16="http://schemas.microsoft.com/office/drawing/2014/main" id="{7FCF7437-088F-0F32-4F6D-FCC587D1BC9A}"/>
              </a:ext>
            </a:extLst>
          </p:cNvPr>
          <p:cNvGrpSpPr/>
          <p:nvPr/>
        </p:nvGrpSpPr>
        <p:grpSpPr>
          <a:xfrm>
            <a:off x="6205815" y="4140389"/>
            <a:ext cx="5040000" cy="486720"/>
            <a:chOff x="0" y="573138"/>
            <a:chExt cx="5525729" cy="486720"/>
          </a:xfrm>
          <a:solidFill>
            <a:srgbClr val="002060"/>
          </a:solidFill>
        </p:grpSpPr>
        <p:sp>
          <p:nvSpPr>
            <p:cNvPr id="9" name="Rectangle: Rounded Corners 5">
              <a:extLst>
                <a:ext uri="{FF2B5EF4-FFF2-40B4-BE49-F238E27FC236}">
                  <a16:creationId xmlns:a16="http://schemas.microsoft.com/office/drawing/2014/main" id="{B13D1D76-B6D3-F5F4-325B-1D8460949810}"/>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1" name="Rectangle: Rounded Corners 4">
              <a:extLst>
                <a:ext uri="{FF2B5EF4-FFF2-40B4-BE49-F238E27FC236}">
                  <a16:creationId xmlns:a16="http://schemas.microsoft.com/office/drawing/2014/main" id="{A90EAA8B-0E60-2568-B4AA-867424149F86}"/>
                </a:ext>
              </a:extLst>
            </p:cNvPr>
            <p:cNvSpPr txBox="1"/>
            <p:nvPr/>
          </p:nvSpPr>
          <p:spPr>
            <a:xfrm>
              <a:off x="23760" y="596898"/>
              <a:ext cx="5478210"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latin typeface="Helvetica" pitchFamily="2" charset="0"/>
                </a:rPr>
                <a:t>F : resultant force placed on the palm (N)</a:t>
              </a:r>
              <a:endParaRPr lang="en-US" sz="1800" kern="1200" dirty="0">
                <a:latin typeface="Helvetica" pitchFamily="2" charset="0"/>
              </a:endParaRPr>
            </a:p>
          </p:txBody>
        </p:sp>
      </p:grpSp>
      <p:grpSp>
        <p:nvGrpSpPr>
          <p:cNvPr id="12" name="Group 1">
            <a:extLst>
              <a:ext uri="{FF2B5EF4-FFF2-40B4-BE49-F238E27FC236}">
                <a16:creationId xmlns:a16="http://schemas.microsoft.com/office/drawing/2014/main" id="{8D92AE67-9D3C-5974-56CC-2D3763C470DF}"/>
              </a:ext>
            </a:extLst>
          </p:cNvPr>
          <p:cNvGrpSpPr/>
          <p:nvPr/>
        </p:nvGrpSpPr>
        <p:grpSpPr>
          <a:xfrm>
            <a:off x="6205815" y="4699034"/>
            <a:ext cx="5040000" cy="486720"/>
            <a:chOff x="0" y="573138"/>
            <a:chExt cx="5525729" cy="486720"/>
          </a:xfrm>
          <a:solidFill>
            <a:srgbClr val="002060"/>
          </a:solidFill>
        </p:grpSpPr>
        <p:sp>
          <p:nvSpPr>
            <p:cNvPr id="15" name="Rectangle: Rounded Corners 5">
              <a:extLst>
                <a:ext uri="{FF2B5EF4-FFF2-40B4-BE49-F238E27FC236}">
                  <a16:creationId xmlns:a16="http://schemas.microsoft.com/office/drawing/2014/main" id="{15DAFD7B-5179-B440-1C4F-B846F4B1342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mc:AlternateContent xmlns:mc="http://schemas.openxmlformats.org/markup-compatibility/2006" xmlns:a14="http://schemas.microsoft.com/office/drawing/2010/main">
          <mc:Choice Requires="a14">
            <p:sp>
              <p:nvSpPr>
                <p:cNvPr id="17" name="Rectangle: Rounded Corners 4">
                  <a:extLst>
                    <a:ext uri="{FF2B5EF4-FFF2-40B4-BE49-F238E27FC236}">
                      <a16:creationId xmlns:a16="http://schemas.microsoft.com/office/drawing/2014/main" id="{1E5E7267-36ED-CF93-EF5E-97E2E4AF307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latin typeface="Helvetica" pitchFamily="2" charset="0"/>
                    </a:rPr>
                    <a:t>T : torque produced by the motor (4.9 N</a:t>
                  </a:r>
                  <a:r>
                    <a:rPr lang="it-IT" dirty="0">
                      <a:latin typeface="Helvetica" pitchFamily="2" charset="0"/>
                      <a:ea typeface="Cambria Math" panose="02040503050406030204" pitchFamily="18" charset="0"/>
                    </a:rPr>
                    <a:t> </a:t>
                  </a:r>
                  <a14:m>
                    <m:oMath xmlns:m="http://schemas.openxmlformats.org/officeDocument/2006/math">
                      <m:r>
                        <a:rPr lang="it-IT" i="1">
                          <a:latin typeface="Cambria Math" panose="02040503050406030204" pitchFamily="18" charset="0"/>
                          <a:ea typeface="Cambria Math" panose="02040503050406030204" pitchFamily="18" charset="0"/>
                        </a:rPr>
                        <m:t>∙</m:t>
                      </m:r>
                    </m:oMath>
                  </a14:m>
                  <a:r>
                    <a:rPr lang="en-US" sz="1800" kern="1200" dirty="0">
                      <a:latin typeface="Helvetica" pitchFamily="2" charset="0"/>
                    </a:rPr>
                    <a:t>mm)</a:t>
                  </a:r>
                </a:p>
              </p:txBody>
            </p:sp>
          </mc:Choice>
          <mc:Fallback xmlns="">
            <p:sp>
              <p:nvSpPr>
                <p:cNvPr id="17" name="Rectangle: Rounded Corners 4">
                  <a:extLst>
                    <a:ext uri="{FF2B5EF4-FFF2-40B4-BE49-F238E27FC236}">
                      <a16:creationId xmlns:a16="http://schemas.microsoft.com/office/drawing/2014/main" id="{1E5E7267-36ED-CF93-EF5E-97E2E4AF3075}"/>
                    </a:ext>
                  </a:extLst>
                </p:cNvPr>
                <p:cNvSpPr txBox="1">
                  <a:spLocks noRot="1" noChangeAspect="1" noMove="1" noResize="1" noEditPoints="1" noAdjustHandles="1" noChangeArrowheads="1" noChangeShapeType="1" noTextEdit="1"/>
                </p:cNvSpPr>
                <p:nvPr/>
              </p:nvSpPr>
              <p:spPr>
                <a:xfrm>
                  <a:off x="23760" y="596898"/>
                  <a:ext cx="5478209" cy="439200"/>
                </a:xfrm>
                <a:prstGeom prst="rect">
                  <a:avLst/>
                </a:prstGeom>
                <a:blipFill>
                  <a:blip r:embed="rId3"/>
                  <a:stretch>
                    <a:fillRect l="-1523" t="-2857" b="-11429"/>
                  </a:stretch>
                </a:blipFill>
              </p:spPr>
              <p:txBody>
                <a:bodyPr/>
                <a:lstStyle/>
                <a:p>
                  <a:r>
                    <a:rPr lang="it-IT">
                      <a:noFill/>
                    </a:rPr>
                    <a:t> </a:t>
                  </a:r>
                </a:p>
              </p:txBody>
            </p:sp>
          </mc:Fallback>
        </mc:AlternateContent>
      </p:grpSp>
      <p:grpSp>
        <p:nvGrpSpPr>
          <p:cNvPr id="18" name="Group 1">
            <a:extLst>
              <a:ext uri="{FF2B5EF4-FFF2-40B4-BE49-F238E27FC236}">
                <a16:creationId xmlns:a16="http://schemas.microsoft.com/office/drawing/2014/main" id="{A4284CDD-4DF9-F60F-AC36-C37406AF9932}"/>
              </a:ext>
            </a:extLst>
          </p:cNvPr>
          <p:cNvGrpSpPr/>
          <p:nvPr/>
        </p:nvGrpSpPr>
        <p:grpSpPr>
          <a:xfrm>
            <a:off x="6205815" y="5262759"/>
            <a:ext cx="5040000" cy="486720"/>
            <a:chOff x="0" y="573138"/>
            <a:chExt cx="5525729" cy="486720"/>
          </a:xfrm>
          <a:solidFill>
            <a:srgbClr val="002060"/>
          </a:solidFill>
        </p:grpSpPr>
        <p:sp>
          <p:nvSpPr>
            <p:cNvPr id="19" name="Rectangle: Rounded Corners 5">
              <a:extLst>
                <a:ext uri="{FF2B5EF4-FFF2-40B4-BE49-F238E27FC236}">
                  <a16:creationId xmlns:a16="http://schemas.microsoft.com/office/drawing/2014/main" id="{66E2521D-63F4-7C1B-D94A-B48847439634}"/>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mc:AlternateContent xmlns:mc="http://schemas.openxmlformats.org/markup-compatibility/2006" xmlns:a14="http://schemas.microsoft.com/office/drawing/2010/main">
          <mc:Choice Requires="a14">
            <p:sp>
              <p:nvSpPr>
                <p:cNvPr id="20" name="Rectangle: Rounded Corners 4">
                  <a:extLst>
                    <a:ext uri="{FF2B5EF4-FFF2-40B4-BE49-F238E27FC236}">
                      <a16:creationId xmlns:a16="http://schemas.microsoft.com/office/drawing/2014/main" id="{7878907A-0F68-2EB4-C222-620BBC4C492B}"/>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14:m>
                    <m:oMath xmlns:m="http://schemas.openxmlformats.org/officeDocument/2006/math">
                      <m:r>
                        <a:rPr lang="it-IT" b="0" i="1" smtClean="0">
                          <a:solidFill>
                            <a:schemeClr val="bg1"/>
                          </a:solidFill>
                          <a:latin typeface="Cambria Math" panose="02040503050406030204" pitchFamily="18" charset="0"/>
                          <a:ea typeface="Cambria Math" panose="02040503050406030204" pitchFamily="18" charset="0"/>
                        </a:rPr>
                        <m:t>𝜂</m:t>
                      </m:r>
                    </m:oMath>
                  </a14:m>
                  <a:r>
                    <a:rPr lang="en-US" dirty="0">
                      <a:latin typeface="Helvetica" pitchFamily="2" charset="0"/>
                    </a:rPr>
                    <a:t> : efficiency (0.9)</a:t>
                  </a:r>
                  <a:endParaRPr lang="en-US" sz="1800" kern="1200" dirty="0">
                    <a:latin typeface="Helvetica" pitchFamily="2" charset="0"/>
                  </a:endParaRPr>
                </a:p>
              </p:txBody>
            </p:sp>
          </mc:Choice>
          <mc:Fallback xmlns="">
            <p:sp>
              <p:nvSpPr>
                <p:cNvPr id="20" name="Rectangle: Rounded Corners 4">
                  <a:extLst>
                    <a:ext uri="{FF2B5EF4-FFF2-40B4-BE49-F238E27FC236}">
                      <a16:creationId xmlns:a16="http://schemas.microsoft.com/office/drawing/2014/main" id="{7878907A-0F68-2EB4-C222-620BBC4C492B}"/>
                    </a:ext>
                  </a:extLst>
                </p:cNvPr>
                <p:cNvSpPr txBox="1">
                  <a:spLocks noRot="1" noChangeAspect="1" noMove="1" noResize="1" noEditPoints="1" noAdjustHandles="1" noChangeArrowheads="1" noChangeShapeType="1" noTextEdit="1"/>
                </p:cNvSpPr>
                <p:nvPr/>
              </p:nvSpPr>
              <p:spPr>
                <a:xfrm>
                  <a:off x="23760" y="596898"/>
                  <a:ext cx="5478209" cy="439200"/>
                </a:xfrm>
                <a:prstGeom prst="rect">
                  <a:avLst/>
                </a:prstGeom>
                <a:blipFill>
                  <a:blip r:embed="rId4"/>
                  <a:stretch>
                    <a:fillRect l="-254" b="-14286"/>
                  </a:stretch>
                </a:blipFill>
              </p:spPr>
              <p:txBody>
                <a:bodyPr/>
                <a:lstStyle/>
                <a:p>
                  <a:r>
                    <a:rPr lang="it-IT">
                      <a:noFill/>
                    </a:rPr>
                    <a:t> </a:t>
                  </a:r>
                </a:p>
              </p:txBody>
            </p:sp>
          </mc:Fallback>
        </mc:AlternateContent>
      </p:grpSp>
      <p:grpSp>
        <p:nvGrpSpPr>
          <p:cNvPr id="21" name="Group 1">
            <a:extLst>
              <a:ext uri="{FF2B5EF4-FFF2-40B4-BE49-F238E27FC236}">
                <a16:creationId xmlns:a16="http://schemas.microsoft.com/office/drawing/2014/main" id="{F8A4CB26-7C45-0FF1-2A23-E538E415A94D}"/>
              </a:ext>
            </a:extLst>
          </p:cNvPr>
          <p:cNvGrpSpPr/>
          <p:nvPr/>
        </p:nvGrpSpPr>
        <p:grpSpPr>
          <a:xfrm>
            <a:off x="6205815" y="5826484"/>
            <a:ext cx="5040000" cy="486720"/>
            <a:chOff x="0" y="573138"/>
            <a:chExt cx="5525729" cy="486720"/>
          </a:xfrm>
          <a:solidFill>
            <a:srgbClr val="002060"/>
          </a:solidFill>
        </p:grpSpPr>
        <p:sp>
          <p:nvSpPr>
            <p:cNvPr id="23" name="Rectangle: Rounded Corners 5">
              <a:extLst>
                <a:ext uri="{FF2B5EF4-FFF2-40B4-BE49-F238E27FC236}">
                  <a16:creationId xmlns:a16="http://schemas.microsoft.com/office/drawing/2014/main" id="{853E6525-9323-58A3-2955-009D47A2A4C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4" name="Rectangle: Rounded Corners 4">
              <a:extLst>
                <a:ext uri="{FF2B5EF4-FFF2-40B4-BE49-F238E27FC236}">
                  <a16:creationId xmlns:a16="http://schemas.microsoft.com/office/drawing/2014/main" id="{D4A14ED1-2A41-3AF8-6B8E-DDFD82D6960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solidFill>
                    <a:schemeClr val="bg1"/>
                  </a:solidFill>
                  <a:latin typeface="Helvetica" pitchFamily="2" charset="0"/>
                </a:rPr>
                <a:t>P: </a:t>
              </a:r>
              <a:r>
                <a:rPr lang="en-US" sz="1800" b="0" i="0" dirty="0">
                  <a:solidFill>
                    <a:schemeClr val="bg1"/>
                  </a:solidFill>
                  <a:effectLst/>
                  <a:latin typeface="Helvetica" pitchFamily="2" charset="0"/>
                </a:rPr>
                <a:t>pitch of the threaded rod (0.5 mm)</a:t>
              </a:r>
              <a:r>
                <a:rPr lang="en-US" dirty="0">
                  <a:solidFill>
                    <a:schemeClr val="bg1"/>
                  </a:solidFill>
                  <a:latin typeface="Helvetica" pitchFamily="2" charset="0"/>
                </a:rPr>
                <a:t> </a:t>
              </a:r>
              <a:endParaRPr lang="en-US" sz="1800" kern="1200" dirty="0">
                <a:solidFill>
                  <a:schemeClr val="bg1"/>
                </a:solidFill>
                <a:latin typeface="Helvetica" pitchFamily="2" charset="0"/>
              </a:endParaRPr>
            </a:p>
          </p:txBody>
        </p:sp>
      </p:grpSp>
    </p:spTree>
    <p:extLst>
      <p:ext uri="{BB962C8B-B14F-4D97-AF65-F5344CB8AC3E}">
        <p14:creationId xmlns:p14="http://schemas.microsoft.com/office/powerpoint/2010/main" val="373931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DC MOTOR</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1278488" y="2543728"/>
            <a:ext cx="9700470" cy="1200329"/>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To calculate the linear velocity of the palm displacement we can use the following formula where </a:t>
            </a:r>
            <a:r>
              <a:rPr lang="en-US" i="1" dirty="0">
                <a:latin typeface="Helvetica" panose="020B0604020202020204" pitchFamily="34" charset="0"/>
                <a:cs typeface="Helvetica" panose="020B0604020202020204" pitchFamily="34" charset="0"/>
              </a:rPr>
              <a:t>ω </a:t>
            </a:r>
            <a:r>
              <a:rPr lang="en-US" dirty="0">
                <a:latin typeface="Helvetica" panose="020B0604020202020204" pitchFamily="34" charset="0"/>
                <a:cs typeface="Helvetica" panose="020B0604020202020204" pitchFamily="34" charset="0"/>
              </a:rPr>
              <a:t>is the angular velocity and </a:t>
            </a:r>
            <a:r>
              <a:rPr lang="en-US" i="1" dirty="0">
                <a:latin typeface="Helvetica" panose="020B0604020202020204" pitchFamily="34" charset="0"/>
                <a:cs typeface="Helvetica" panose="020B0604020202020204" pitchFamily="34" charset="0"/>
              </a:rPr>
              <a:t>p </a:t>
            </a:r>
            <a:r>
              <a:rPr lang="en-US" dirty="0">
                <a:latin typeface="Helvetica" panose="020B0604020202020204" pitchFamily="34" charset="0"/>
                <a:cs typeface="Helvetica" panose="020B0604020202020204" pitchFamily="34" charset="0"/>
              </a:rPr>
              <a:t>is the pitch of the threaded rod. Knowing that the excursion made by the part we can calculate the time taken for the complete opening and closing of the </a:t>
            </a:r>
            <a:r>
              <a:rPr lang="en-US" dirty="0" err="1">
                <a:latin typeface="Helvetica" panose="020B0604020202020204" pitchFamily="34" charset="0"/>
                <a:cs typeface="Helvetica" panose="020B0604020202020204" pitchFamily="34" charset="0"/>
              </a:rPr>
              <a:t>endeffector</a:t>
            </a:r>
            <a:r>
              <a:rPr lang="en-US" dirty="0">
                <a:latin typeface="Helvetica" panose="020B0604020202020204" pitchFamily="34" charset="0"/>
                <a:cs typeface="Helvetica" panose="020B0604020202020204" pitchFamily="34" charset="0"/>
              </a:rPr>
              <a:t>. </a:t>
            </a:r>
            <a:endParaRPr lang="it-IT" dirty="0">
              <a:latin typeface="Helvetica" panose="020B0604020202020204" pitchFamily="34" charset="0"/>
              <a:cs typeface="Helvetica" panose="020B0604020202020204" pitchFamily="34" charset="0"/>
            </a:endParaRPr>
          </a:p>
        </p:txBody>
      </p:sp>
      <p:sp>
        <p:nvSpPr>
          <p:cNvPr id="33" name="CasellaDiTesto 32">
            <a:extLst>
              <a:ext uri="{FF2B5EF4-FFF2-40B4-BE49-F238E27FC236}">
                <a16:creationId xmlns:a16="http://schemas.microsoft.com/office/drawing/2014/main" id="{4636CF79-53EF-7417-608A-0F0ECF214B28}"/>
              </a:ext>
            </a:extLst>
          </p:cNvPr>
          <p:cNvSpPr txBox="1"/>
          <p:nvPr/>
        </p:nvSpPr>
        <p:spPr>
          <a:xfrm>
            <a:off x="6211139" y="3846930"/>
            <a:ext cx="2577494" cy="276999"/>
          </a:xfrm>
          <a:prstGeom prst="rect">
            <a:avLst/>
          </a:prstGeom>
          <a:noFill/>
        </p:spPr>
        <p:txBody>
          <a:bodyPr wrap="square" lIns="0" tIns="0" rIns="0" bIns="0" rtlCol="0">
            <a:spAutoFit/>
          </a:bodyPr>
          <a:lstStyle/>
          <a:p>
            <a:endParaRPr lang="it-IT" dirty="0"/>
          </a:p>
        </p:txBody>
      </p:sp>
      <mc:AlternateContent xmlns:mc="http://schemas.openxmlformats.org/markup-compatibility/2006" xmlns:a14="http://schemas.microsoft.com/office/drawing/2010/main">
        <mc:Choice Requires="a14">
          <p:sp>
            <p:nvSpPr>
              <p:cNvPr id="3" name="CasellaDiTesto 27">
                <a:extLst>
                  <a:ext uri="{FF2B5EF4-FFF2-40B4-BE49-F238E27FC236}">
                    <a16:creationId xmlns:a16="http://schemas.microsoft.com/office/drawing/2014/main" id="{3946DC43-D1E2-9C0D-DACF-218CEA603FFC}"/>
                  </a:ext>
                </a:extLst>
              </p:cNvPr>
              <p:cNvSpPr txBox="1"/>
              <p:nvPr/>
            </p:nvSpPr>
            <p:spPr>
              <a:xfrm>
                <a:off x="3608889" y="4384467"/>
                <a:ext cx="497422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it-IT" b="0" i="0" smtClean="0">
                          <a:solidFill>
                            <a:schemeClr val="tx1"/>
                          </a:solidFill>
                          <a:latin typeface="Cambria Math" panose="02040503050406030204" pitchFamily="18" charset="0"/>
                        </a:rPr>
                        <m:t>v</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𝜔</m:t>
                      </m:r>
                      <m:r>
                        <a:rPr lang="it-IT" b="0" i="1" smtClean="0">
                          <a:solidFill>
                            <a:schemeClr val="tx1"/>
                          </a:solidFill>
                          <a:latin typeface="Cambria Math" panose="02040503050406030204" pitchFamily="18" charset="0"/>
                          <a:ea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𝑝</m:t>
                      </m:r>
                      <m:r>
                        <a:rPr lang="it-IT" b="0" i="1" smtClean="0">
                          <a:solidFill>
                            <a:schemeClr val="tx1"/>
                          </a:solidFill>
                          <a:latin typeface="Cambria Math" panose="02040503050406030204" pitchFamily="18" charset="0"/>
                        </a:rPr>
                        <m:t>=</m:t>
                      </m:r>
                      <m:r>
                        <a:rPr lang="it-IT" i="1" smtClean="0">
                          <a:latin typeface="Cambria Math" panose="02040503050406030204" pitchFamily="18" charset="0"/>
                        </a:rPr>
                        <m:t>1</m:t>
                      </m:r>
                      <m:r>
                        <a:rPr lang="it-IT" b="0" i="1" smtClean="0">
                          <a:latin typeface="Cambria Math" panose="02040503050406030204" pitchFamily="18" charset="0"/>
                        </a:rPr>
                        <m:t>00.531</m:t>
                      </m:r>
                      <m:r>
                        <a:rPr lang="it-IT" b="0" i="1" smtClean="0">
                          <a:latin typeface="Cambria Math" panose="02040503050406030204" pitchFamily="18" charset="0"/>
                          <a:ea typeface="Cambria Math" panose="02040503050406030204" pitchFamily="18" charset="0"/>
                        </a:rPr>
                        <m:t>∙0.5∙</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m:t>
                      </m:r>
                      <m:r>
                        <a:rPr lang="it-IT" b="0" i="0" smtClean="0">
                          <a:latin typeface="Cambria Math" panose="02040503050406030204" pitchFamily="18" charset="0"/>
                        </a:rPr>
                        <m:t>50 </m:t>
                      </m:r>
                      <m:r>
                        <m:rPr>
                          <m:sty m:val="p"/>
                        </m:rPr>
                        <a:rPr lang="it-IT" b="0" i="0" smtClean="0">
                          <a:latin typeface="Cambria Math" panose="02040503050406030204" pitchFamily="18" charset="0"/>
                        </a:rPr>
                        <m:t>mm</m:t>
                      </m:r>
                      <m:r>
                        <a:rPr lang="it-IT" b="0" i="0" smtClean="0">
                          <a:latin typeface="Cambria Math" panose="02040503050406030204" pitchFamily="18" charset="0"/>
                        </a:rPr>
                        <m:t>/</m:t>
                      </m:r>
                      <m:r>
                        <m:rPr>
                          <m:sty m:val="p"/>
                        </m:rPr>
                        <a:rPr lang="it-IT" b="0" i="0" smtClean="0">
                          <a:latin typeface="Cambria Math" panose="02040503050406030204" pitchFamily="18" charset="0"/>
                        </a:rPr>
                        <m:t>s</m:t>
                      </m:r>
                    </m:oMath>
                  </m:oMathPara>
                </a14:m>
                <a:endParaRPr lang="it-IT" dirty="0">
                  <a:solidFill>
                    <a:schemeClr val="tx1"/>
                  </a:solidFill>
                </a:endParaRPr>
              </a:p>
            </p:txBody>
          </p:sp>
        </mc:Choice>
        <mc:Fallback xmlns="">
          <p:sp>
            <p:nvSpPr>
              <p:cNvPr id="3" name="CasellaDiTesto 27">
                <a:extLst>
                  <a:ext uri="{FF2B5EF4-FFF2-40B4-BE49-F238E27FC236}">
                    <a16:creationId xmlns:a16="http://schemas.microsoft.com/office/drawing/2014/main" id="{3946DC43-D1E2-9C0D-DACF-218CEA603FFC}"/>
                  </a:ext>
                </a:extLst>
              </p:cNvPr>
              <p:cNvSpPr txBox="1">
                <a:spLocks noRot="1" noChangeAspect="1" noMove="1" noResize="1" noEditPoints="1" noAdjustHandles="1" noChangeArrowheads="1" noChangeShapeType="1" noTextEdit="1"/>
              </p:cNvSpPr>
              <p:nvPr/>
            </p:nvSpPr>
            <p:spPr>
              <a:xfrm>
                <a:off x="3608889" y="4384467"/>
                <a:ext cx="4974220" cy="276999"/>
              </a:xfrm>
              <a:prstGeom prst="rect">
                <a:avLst/>
              </a:prstGeom>
              <a:blipFill>
                <a:blip r:embed="rId2"/>
                <a:stretch>
                  <a:fillRect t="-8696" b="-34783"/>
                </a:stretch>
              </a:blipFill>
            </p:spPr>
            <p:txBody>
              <a:bodyPr/>
              <a:lstStyle/>
              <a:p>
                <a:r>
                  <a:rPr lang="it-IT">
                    <a:noFill/>
                  </a:rPr>
                  <a:t> </a:t>
                </a:r>
              </a:p>
            </p:txBody>
          </p:sp>
        </mc:Fallback>
      </mc:AlternateContent>
    </p:spTree>
    <p:extLst>
      <p:ext uri="{BB962C8B-B14F-4D97-AF65-F5344CB8AC3E}">
        <p14:creationId xmlns:p14="http://schemas.microsoft.com/office/powerpoint/2010/main" val="1659116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uppo 14">
            <a:extLst>
              <a:ext uri="{FF2B5EF4-FFF2-40B4-BE49-F238E27FC236}">
                <a16:creationId xmlns:a16="http://schemas.microsoft.com/office/drawing/2014/main" id="{098B4F15-0450-0CDF-A15E-6BA47321C3D1}"/>
              </a:ext>
            </a:extLst>
          </p:cNvPr>
          <p:cNvGrpSpPr/>
          <p:nvPr/>
        </p:nvGrpSpPr>
        <p:grpSpPr>
          <a:xfrm>
            <a:off x="283730" y="1769843"/>
            <a:ext cx="3137882" cy="4945589"/>
            <a:chOff x="1245970" y="1282164"/>
            <a:chExt cx="3268938" cy="5095281"/>
          </a:xfrm>
        </p:grpSpPr>
        <p:pic>
          <p:nvPicPr>
            <p:cNvPr id="3" name="Immagine 2">
              <a:extLst>
                <a:ext uri="{FF2B5EF4-FFF2-40B4-BE49-F238E27FC236}">
                  <a16:creationId xmlns:a16="http://schemas.microsoft.com/office/drawing/2014/main" id="{FB0413B6-C60E-73EF-0B8B-8E1B7E6ED7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6" name="Rettangolo 5">
              <a:extLst>
                <a:ext uri="{FF2B5EF4-FFF2-40B4-BE49-F238E27FC236}">
                  <a16:creationId xmlns:a16="http://schemas.microsoft.com/office/drawing/2014/main" id="{67DE8D38-10DA-CE49-ADE7-81B2E0EB1883}"/>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783BFB48-7735-5385-B9AB-2B2C929B177B}"/>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4ADAF05-8145-B8F1-79CB-236E70CE2421}"/>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16534B9-8141-F7CC-E4E7-FADB99989F78}"/>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SPRING</a:t>
            </a:r>
            <a:endParaRPr lang="it-IT" sz="2400" b="1" dirty="0">
              <a:solidFill>
                <a:srgbClr val="0070C0"/>
              </a:solidFill>
              <a:latin typeface="Helvetica" pitchFamily="2" charset="0"/>
            </a:endParaRPr>
          </a:p>
        </p:txBody>
      </p:sp>
      <p:sp>
        <p:nvSpPr>
          <p:cNvPr id="17" name="CasellaDiTesto 16">
            <a:extLst>
              <a:ext uri="{FF2B5EF4-FFF2-40B4-BE49-F238E27FC236}">
                <a16:creationId xmlns:a16="http://schemas.microsoft.com/office/drawing/2014/main" id="{52B0AD13-D69A-E65F-0223-C6D89D2F5E19}"/>
              </a:ext>
            </a:extLst>
          </p:cNvPr>
          <p:cNvSpPr txBox="1"/>
          <p:nvPr/>
        </p:nvSpPr>
        <p:spPr>
          <a:xfrm>
            <a:off x="3834271" y="2223252"/>
            <a:ext cx="6706827" cy="1200329"/>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Each finger of the adaptive configuration requires a spring that allows the finger to adapt correctly to the object to be grasped, also ensuring the return to the vertical position of the finger when the palm of the gripper is fully raised.</a:t>
            </a:r>
            <a:endParaRPr lang="it-IT" dirty="0">
              <a:latin typeface="Helvetica" panose="020B0604020202020204" pitchFamily="34" charset="0"/>
              <a:cs typeface="Helvetica" panose="020B0604020202020204" pitchFamily="34" charset="0"/>
            </a:endParaRPr>
          </a:p>
        </p:txBody>
      </p:sp>
      <p:grpSp>
        <p:nvGrpSpPr>
          <p:cNvPr id="18" name="Group 1">
            <a:extLst>
              <a:ext uri="{FF2B5EF4-FFF2-40B4-BE49-F238E27FC236}">
                <a16:creationId xmlns:a16="http://schemas.microsoft.com/office/drawing/2014/main" id="{52B59DED-62A4-A3E4-DD69-2AA79CF3BA06}"/>
              </a:ext>
            </a:extLst>
          </p:cNvPr>
          <p:cNvGrpSpPr/>
          <p:nvPr/>
        </p:nvGrpSpPr>
        <p:grpSpPr>
          <a:xfrm>
            <a:off x="3834271" y="3819718"/>
            <a:ext cx="6706827" cy="486720"/>
            <a:chOff x="0" y="573138"/>
            <a:chExt cx="5525729" cy="486720"/>
          </a:xfrm>
          <a:solidFill>
            <a:srgbClr val="002060"/>
          </a:solidFill>
        </p:grpSpPr>
        <p:sp>
          <p:nvSpPr>
            <p:cNvPr id="19" name="Rectangle: Rounded Corners 5">
              <a:extLst>
                <a:ext uri="{FF2B5EF4-FFF2-40B4-BE49-F238E27FC236}">
                  <a16:creationId xmlns:a16="http://schemas.microsoft.com/office/drawing/2014/main" id="{EDE1B7FF-F313-B7C6-C205-D1E67F2559B2}"/>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E0E9B8A5-1727-F374-FDCE-E573D0EDA811}"/>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Type of spring</a:t>
              </a:r>
              <a:endParaRPr lang="en-US" sz="1800" kern="1200" dirty="0">
                <a:latin typeface="Helvetica" pitchFamily="2" charset="0"/>
              </a:endParaRPr>
            </a:p>
          </p:txBody>
        </p:sp>
      </p:grpSp>
      <p:grpSp>
        <p:nvGrpSpPr>
          <p:cNvPr id="28" name="Group 17">
            <a:extLst>
              <a:ext uri="{FF2B5EF4-FFF2-40B4-BE49-F238E27FC236}">
                <a16:creationId xmlns:a16="http://schemas.microsoft.com/office/drawing/2014/main" id="{8032A79E-01CE-B49B-5D2C-FB2A2B633B51}"/>
              </a:ext>
            </a:extLst>
          </p:cNvPr>
          <p:cNvGrpSpPr/>
          <p:nvPr/>
        </p:nvGrpSpPr>
        <p:grpSpPr>
          <a:xfrm>
            <a:off x="3805459" y="5416347"/>
            <a:ext cx="6706800" cy="486720"/>
            <a:chOff x="0" y="573138"/>
            <a:chExt cx="5525729" cy="486720"/>
          </a:xfrm>
          <a:solidFill>
            <a:srgbClr val="002060"/>
          </a:solidFill>
        </p:grpSpPr>
        <p:sp>
          <p:nvSpPr>
            <p:cNvPr id="29" name="Rectangle: Rounded Corners 18">
              <a:extLst>
                <a:ext uri="{FF2B5EF4-FFF2-40B4-BE49-F238E27FC236}">
                  <a16:creationId xmlns:a16="http://schemas.microsoft.com/office/drawing/2014/main" id="{7A3770BC-AA37-6203-D8CB-A081295C3A3B}"/>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0" name="Rectangle: Rounded Corners 4">
              <a:extLst>
                <a:ext uri="{FF2B5EF4-FFF2-40B4-BE49-F238E27FC236}">
                  <a16:creationId xmlns:a16="http://schemas.microsoft.com/office/drawing/2014/main" id="{8D0F716A-E78E-B8CD-1E76-01CF56E2E99C}"/>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a:t>
              </a:r>
              <a:r>
                <a:rPr lang="en-US" sz="1800" kern="1200" dirty="0">
                  <a:latin typeface="Helvetica" pitchFamily="2" charset="0"/>
                </a:rPr>
                <a:t>vailability on the market</a:t>
              </a:r>
            </a:p>
          </p:txBody>
        </p:sp>
      </p:grpSp>
      <p:grpSp>
        <p:nvGrpSpPr>
          <p:cNvPr id="2" name="Group 17">
            <a:extLst>
              <a:ext uri="{FF2B5EF4-FFF2-40B4-BE49-F238E27FC236}">
                <a16:creationId xmlns:a16="http://schemas.microsoft.com/office/drawing/2014/main" id="{4A0B85CC-DBD4-3A70-1AE9-8BF49B2D4683}"/>
              </a:ext>
            </a:extLst>
          </p:cNvPr>
          <p:cNvGrpSpPr/>
          <p:nvPr/>
        </p:nvGrpSpPr>
        <p:grpSpPr>
          <a:xfrm>
            <a:off x="3805433" y="4627080"/>
            <a:ext cx="6706826" cy="486720"/>
            <a:chOff x="0" y="573138"/>
            <a:chExt cx="5525729" cy="486720"/>
          </a:xfrm>
          <a:solidFill>
            <a:srgbClr val="002060"/>
          </a:solidFill>
        </p:grpSpPr>
        <p:sp>
          <p:nvSpPr>
            <p:cNvPr id="13" name="Rectangle: Rounded Corners 18">
              <a:extLst>
                <a:ext uri="{FF2B5EF4-FFF2-40B4-BE49-F238E27FC236}">
                  <a16:creationId xmlns:a16="http://schemas.microsoft.com/office/drawing/2014/main" id="{A05C3902-B601-B3E4-F7FD-919B16E1F1F3}"/>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4" name="Rectangle: Rounded Corners 4">
              <a:extLst>
                <a:ext uri="{FF2B5EF4-FFF2-40B4-BE49-F238E27FC236}">
                  <a16:creationId xmlns:a16="http://schemas.microsoft.com/office/drawing/2014/main" id="{012FE7E8-0794-DCD5-BFCA-B1A17B719776}"/>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a:t>
              </a:r>
              <a:r>
                <a:rPr lang="en-US" sz="1800" kern="1200" dirty="0">
                  <a:latin typeface="Helvetica" pitchFamily="2" charset="0"/>
                </a:rPr>
                <a:t>daptability achievable</a:t>
              </a:r>
            </a:p>
          </p:txBody>
        </p:sp>
      </p:grpSp>
    </p:spTree>
    <p:extLst>
      <p:ext uri="{BB962C8B-B14F-4D97-AF65-F5344CB8AC3E}">
        <p14:creationId xmlns:p14="http://schemas.microsoft.com/office/powerpoint/2010/main" val="114960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uppo 14">
            <a:extLst>
              <a:ext uri="{FF2B5EF4-FFF2-40B4-BE49-F238E27FC236}">
                <a16:creationId xmlns:a16="http://schemas.microsoft.com/office/drawing/2014/main" id="{098B4F15-0450-0CDF-A15E-6BA47321C3D1}"/>
              </a:ext>
            </a:extLst>
          </p:cNvPr>
          <p:cNvGrpSpPr/>
          <p:nvPr/>
        </p:nvGrpSpPr>
        <p:grpSpPr>
          <a:xfrm>
            <a:off x="8788633" y="1672485"/>
            <a:ext cx="3137882" cy="4945589"/>
            <a:chOff x="1245970" y="1282164"/>
            <a:chExt cx="3268938" cy="5095281"/>
          </a:xfrm>
        </p:grpSpPr>
        <p:pic>
          <p:nvPicPr>
            <p:cNvPr id="3" name="Immagine 2">
              <a:extLst>
                <a:ext uri="{FF2B5EF4-FFF2-40B4-BE49-F238E27FC236}">
                  <a16:creationId xmlns:a16="http://schemas.microsoft.com/office/drawing/2014/main" id="{FB0413B6-C60E-73EF-0B8B-8E1B7E6ED7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6" name="Rettangolo 5">
              <a:extLst>
                <a:ext uri="{FF2B5EF4-FFF2-40B4-BE49-F238E27FC236}">
                  <a16:creationId xmlns:a16="http://schemas.microsoft.com/office/drawing/2014/main" id="{67DE8D38-10DA-CE49-ADE7-81B2E0EB1883}"/>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783BFB48-7735-5385-B9AB-2B2C929B177B}"/>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4ADAF05-8145-B8F1-79CB-236E70CE2421}"/>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16534B9-8141-F7CC-E4E7-FADB99989F78}"/>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SPRING</a:t>
            </a:r>
            <a:endParaRPr lang="it-IT" sz="2400" b="1" dirty="0">
              <a:solidFill>
                <a:srgbClr val="0070C0"/>
              </a:solidFill>
              <a:latin typeface="Helvetica" pitchFamily="2" charset="0"/>
            </a:endParaRPr>
          </a:p>
        </p:txBody>
      </p:sp>
      <p:pic>
        <p:nvPicPr>
          <p:cNvPr id="32" name="Immagine 31">
            <a:extLst>
              <a:ext uri="{FF2B5EF4-FFF2-40B4-BE49-F238E27FC236}">
                <a16:creationId xmlns:a16="http://schemas.microsoft.com/office/drawing/2014/main" id="{22BAFEB3-9055-FBC3-8DF0-524E4F678D7E}"/>
              </a:ext>
            </a:extLst>
          </p:cNvPr>
          <p:cNvPicPr>
            <a:picLocks noChangeAspect="1"/>
          </p:cNvPicPr>
          <p:nvPr/>
        </p:nvPicPr>
        <p:blipFill>
          <a:blip r:embed="rId4"/>
          <a:stretch>
            <a:fillRect/>
          </a:stretch>
        </p:blipFill>
        <p:spPr>
          <a:xfrm>
            <a:off x="117987" y="3111369"/>
            <a:ext cx="5289755" cy="2364521"/>
          </a:xfrm>
          <a:prstGeom prst="rect">
            <a:avLst/>
          </a:prstGeom>
        </p:spPr>
      </p:pic>
      <p:sp>
        <p:nvSpPr>
          <p:cNvPr id="33" name="CasellaDiTesto 32">
            <a:extLst>
              <a:ext uri="{FF2B5EF4-FFF2-40B4-BE49-F238E27FC236}">
                <a16:creationId xmlns:a16="http://schemas.microsoft.com/office/drawing/2014/main" id="{4636CF79-53EF-7417-608A-0F0ECF214B28}"/>
              </a:ext>
            </a:extLst>
          </p:cNvPr>
          <p:cNvSpPr txBox="1"/>
          <p:nvPr/>
        </p:nvSpPr>
        <p:spPr>
          <a:xfrm>
            <a:off x="6211139" y="3846930"/>
            <a:ext cx="2577494" cy="276999"/>
          </a:xfrm>
          <a:prstGeom prst="rect">
            <a:avLst/>
          </a:prstGeom>
          <a:noFill/>
        </p:spPr>
        <p:txBody>
          <a:bodyPr wrap="square" lIns="0" tIns="0" rIns="0" bIns="0" rtlCol="0">
            <a:spAutoFit/>
          </a:bodyPr>
          <a:lstStyle/>
          <a:p>
            <a:endParaRPr lang="it-IT" dirty="0"/>
          </a:p>
        </p:txBody>
      </p:sp>
      <p:sp>
        <p:nvSpPr>
          <p:cNvPr id="2" name="CasellaDiTesto 1">
            <a:extLst>
              <a:ext uri="{FF2B5EF4-FFF2-40B4-BE49-F238E27FC236}">
                <a16:creationId xmlns:a16="http://schemas.microsoft.com/office/drawing/2014/main" id="{E8BA5064-533D-A410-B59B-80516C309454}"/>
              </a:ext>
            </a:extLst>
          </p:cNvPr>
          <p:cNvSpPr txBox="1"/>
          <p:nvPr/>
        </p:nvSpPr>
        <p:spPr>
          <a:xfrm>
            <a:off x="448241" y="5998723"/>
            <a:ext cx="8144577"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Richard G. </a:t>
            </a:r>
            <a:r>
              <a:rPr lang="en-US" dirty="0" err="1">
                <a:latin typeface="Helvetica" panose="020B0604020202020204" pitchFamily="34" charset="0"/>
                <a:cs typeface="Helvetica" panose="020B0604020202020204" pitchFamily="34" charset="0"/>
              </a:rPr>
              <a:t>Budynas</a:t>
            </a:r>
            <a:r>
              <a:rPr lang="en-US" dirty="0">
                <a:latin typeface="Helvetica" panose="020B0604020202020204" pitchFamily="34" charset="0"/>
                <a:cs typeface="Helvetica" panose="020B0604020202020204" pitchFamily="34" charset="0"/>
              </a:rPr>
              <a:t> and Keith Nisbett. </a:t>
            </a:r>
            <a:r>
              <a:rPr lang="en-US" dirty="0" err="1">
                <a:latin typeface="Helvetica" panose="020B0604020202020204" pitchFamily="34" charset="0"/>
                <a:cs typeface="Helvetica" panose="020B0604020202020204" pitchFamily="34" charset="0"/>
              </a:rPr>
              <a:t>Shigley’s</a:t>
            </a:r>
            <a:r>
              <a:rPr lang="en-US" dirty="0">
                <a:latin typeface="Helvetica" panose="020B0604020202020204" pitchFamily="34" charset="0"/>
                <a:cs typeface="Helvetica" panose="020B0604020202020204" pitchFamily="34" charset="0"/>
              </a:rPr>
              <a:t> Mechanical Engineering Design. McGraw-Hill, 2011, p. 520.</a:t>
            </a:r>
            <a:endParaRPr lang="it-IT" dirty="0">
              <a:latin typeface="Helvetica" panose="020B0604020202020204" pitchFamily="34" charset="0"/>
              <a:cs typeface="Helvetica" panose="020B0604020202020204" pitchFamily="34" charset="0"/>
            </a:endParaRPr>
          </a:p>
        </p:txBody>
      </p:sp>
      <p:sp>
        <p:nvSpPr>
          <p:cNvPr id="13" name="CasellaDiTesto 12">
            <a:extLst>
              <a:ext uri="{FF2B5EF4-FFF2-40B4-BE49-F238E27FC236}">
                <a16:creationId xmlns:a16="http://schemas.microsoft.com/office/drawing/2014/main" id="{D78176DA-FB21-0765-63A1-2B2B1D033BF7}"/>
              </a:ext>
            </a:extLst>
          </p:cNvPr>
          <p:cNvSpPr txBox="1"/>
          <p:nvPr/>
        </p:nvSpPr>
        <p:spPr>
          <a:xfrm>
            <a:off x="448244" y="2184178"/>
            <a:ext cx="7511023" cy="646331"/>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To carry out the simulations on SolidWorks Motion, the elastic constant and the free length of the spring must be known.</a:t>
            </a:r>
            <a:endParaRPr lang="it-IT"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B4DD322A-F6A0-9362-B3F7-B0A753090298}"/>
                  </a:ext>
                </a:extLst>
              </p:cNvPr>
              <p:cNvSpPr txBox="1"/>
              <p:nvPr/>
            </p:nvSpPr>
            <p:spPr>
              <a:xfrm>
                <a:off x="4982124" y="4016309"/>
                <a:ext cx="3003112" cy="5546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𝑘</m:t>
                      </m:r>
                      <m:r>
                        <a:rPr lang="it-IT" b="0" i="1" smtClean="0">
                          <a:solidFill>
                            <a:schemeClr val="tx1"/>
                          </a:solidFill>
                          <a:latin typeface="Cambria Math" panose="02040503050406030204" pitchFamily="18" charset="0"/>
                        </a:rPr>
                        <m:t>= </m:t>
                      </m:r>
                      <m:f>
                        <m:fPr>
                          <m:ctrlPr>
                            <a:rPr lang="it-IT" b="0" i="1" smtClean="0">
                              <a:solidFill>
                                <a:schemeClr val="tx1"/>
                              </a:solidFill>
                              <a:latin typeface="Cambria Math" panose="02040503050406030204" pitchFamily="18" charset="0"/>
                            </a:rPr>
                          </m:ctrlPr>
                        </m:fPr>
                        <m:num>
                          <m:r>
                            <a:rPr lang="it-IT" b="0" i="1" smtClean="0">
                              <a:solidFill>
                                <a:schemeClr val="tx1"/>
                              </a:solidFill>
                              <a:latin typeface="Cambria Math" panose="02040503050406030204" pitchFamily="18" charset="0"/>
                            </a:rPr>
                            <m:t>𝐺</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𝑑</m:t>
                              </m:r>
                            </m:e>
                            <m:sup>
                              <m:r>
                                <a:rPr lang="it-IT" b="0" i="1" smtClean="0">
                                  <a:solidFill>
                                    <a:schemeClr val="tx1"/>
                                  </a:solidFill>
                                  <a:latin typeface="Cambria Math" panose="02040503050406030204" pitchFamily="18" charset="0"/>
                                </a:rPr>
                                <m:t>4</m:t>
                              </m:r>
                            </m:sup>
                          </m:sSup>
                        </m:num>
                        <m:den>
                          <m:r>
                            <a:rPr lang="it-IT" b="0" i="1" smtClean="0">
                              <a:solidFill>
                                <a:schemeClr val="tx1"/>
                              </a:solidFill>
                              <a:latin typeface="Cambria Math" panose="02040503050406030204" pitchFamily="18" charset="0"/>
                            </a:rPr>
                            <m:t>8</m:t>
                          </m:r>
                          <m:r>
                            <a:rPr lang="it-IT" b="0" i="1" smtClean="0">
                              <a:solidFill>
                                <a:schemeClr val="tx1"/>
                              </a:solidFill>
                              <a:latin typeface="Cambria Math" panose="02040503050406030204" pitchFamily="18" charset="0"/>
                            </a:rPr>
                            <m:t>𝑛</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𝐷</m:t>
                              </m:r>
                            </m:e>
                            <m:sup>
                              <m:r>
                                <a:rPr lang="it-IT" b="0" i="1" smtClean="0">
                                  <a:solidFill>
                                    <a:schemeClr val="tx1"/>
                                  </a:solidFill>
                                  <a:latin typeface="Cambria Math" panose="02040503050406030204" pitchFamily="18" charset="0"/>
                                </a:rPr>
                                <m:t>3</m:t>
                              </m:r>
                            </m:sup>
                          </m:sSup>
                        </m:den>
                      </m:f>
                    </m:oMath>
                  </m:oMathPara>
                </a14:m>
                <a:endParaRPr lang="it-IT" dirty="0">
                  <a:solidFill>
                    <a:schemeClr val="tx1"/>
                  </a:solidFill>
                </a:endParaRPr>
              </a:p>
            </p:txBody>
          </p:sp>
        </mc:Choice>
        <mc:Fallback xmlns="">
          <p:sp>
            <p:nvSpPr>
              <p:cNvPr id="17" name="CasellaDiTesto 16">
                <a:extLst>
                  <a:ext uri="{FF2B5EF4-FFF2-40B4-BE49-F238E27FC236}">
                    <a16:creationId xmlns:a16="http://schemas.microsoft.com/office/drawing/2014/main" id="{B4DD322A-F6A0-9362-B3F7-B0A753090298}"/>
                  </a:ext>
                </a:extLst>
              </p:cNvPr>
              <p:cNvSpPr txBox="1">
                <a:spLocks noRot="1" noChangeAspect="1" noMove="1" noResize="1" noEditPoints="1" noAdjustHandles="1" noChangeArrowheads="1" noChangeShapeType="1" noTextEdit="1"/>
              </p:cNvSpPr>
              <p:nvPr/>
            </p:nvSpPr>
            <p:spPr>
              <a:xfrm>
                <a:off x="4982124" y="4016309"/>
                <a:ext cx="3003112" cy="554639"/>
              </a:xfrm>
              <a:prstGeom prst="rect">
                <a:avLst/>
              </a:prstGeom>
              <a:blipFill>
                <a:blip r:embed="rId5"/>
                <a:stretch>
                  <a:fillRect b="-13636"/>
                </a:stretch>
              </a:blipFill>
            </p:spPr>
            <p:txBody>
              <a:bodyPr/>
              <a:lstStyle/>
              <a:p>
                <a:r>
                  <a:rPr lang="it-IT">
                    <a:noFill/>
                  </a:rPr>
                  <a:t> </a:t>
                </a:r>
              </a:p>
            </p:txBody>
          </p:sp>
        </mc:Fallback>
      </mc:AlternateContent>
      <p:sp>
        <p:nvSpPr>
          <p:cNvPr id="14" name="CasellaDiTesto 13">
            <a:extLst>
              <a:ext uri="{FF2B5EF4-FFF2-40B4-BE49-F238E27FC236}">
                <a16:creationId xmlns:a16="http://schemas.microsoft.com/office/drawing/2014/main" id="{4ACF6A4E-7E1F-637E-9A0E-8218BC6CF1DB}"/>
              </a:ext>
            </a:extLst>
          </p:cNvPr>
          <p:cNvSpPr txBox="1"/>
          <p:nvPr/>
        </p:nvSpPr>
        <p:spPr>
          <a:xfrm>
            <a:off x="545445" y="5549741"/>
            <a:ext cx="4431173" cy="230832"/>
          </a:xfrm>
          <a:prstGeom prst="rect">
            <a:avLst/>
          </a:prstGeom>
          <a:noFill/>
        </p:spPr>
        <p:txBody>
          <a:bodyPr wrap="square" rtlCol="0">
            <a:spAutoFit/>
          </a:bodyPr>
          <a:lstStyle/>
          <a:p>
            <a:r>
              <a:rPr lang="it-IT" sz="900" b="1" dirty="0">
                <a:latin typeface="Helvetica" pitchFamily="2" charset="0"/>
              </a:rPr>
              <a:t>Figure 13: </a:t>
            </a:r>
            <a:r>
              <a:rPr lang="it-IT" sz="900" dirty="0">
                <a:latin typeface="Helvetica" pitchFamily="2" charset="0"/>
              </a:rPr>
              <a:t>Spring </a:t>
            </a:r>
            <a:r>
              <a:rPr lang="it-IT" sz="900" dirty="0" err="1">
                <a:latin typeface="Helvetica" pitchFamily="2" charset="0"/>
              </a:rPr>
              <a:t>used</a:t>
            </a:r>
            <a:r>
              <a:rPr lang="it-IT" sz="900" dirty="0">
                <a:latin typeface="Helvetica" pitchFamily="2" charset="0"/>
              </a:rPr>
              <a:t> in the </a:t>
            </a:r>
            <a:r>
              <a:rPr lang="it-IT" sz="900" dirty="0" err="1">
                <a:latin typeface="Helvetica" pitchFamily="2" charset="0"/>
              </a:rPr>
              <a:t>experimental</a:t>
            </a:r>
            <a:r>
              <a:rPr lang="it-IT" sz="900" dirty="0">
                <a:latin typeface="Helvetica" pitchFamily="2" charset="0"/>
              </a:rPr>
              <a:t> </a:t>
            </a:r>
            <a:r>
              <a:rPr lang="it-IT" sz="900" dirty="0" err="1">
                <a:latin typeface="Helvetica" pitchFamily="2" charset="0"/>
              </a:rPr>
              <a:t>phase</a:t>
            </a:r>
            <a:r>
              <a:rPr lang="it-IT" sz="900" dirty="0">
                <a:latin typeface="Helvetica" pitchFamily="2" charset="0"/>
              </a:rPr>
              <a:t> (</a:t>
            </a:r>
            <a:r>
              <a:rPr lang="it-IT" sz="900" dirty="0" err="1">
                <a:latin typeface="Helvetica" pitchFamily="2" charset="0"/>
              </a:rPr>
              <a:t>available</a:t>
            </a:r>
            <a:r>
              <a:rPr lang="it-IT" sz="900" dirty="0">
                <a:latin typeface="Helvetica" pitchFamily="2" charset="0"/>
              </a:rPr>
              <a:t> </a:t>
            </a:r>
            <a:r>
              <a:rPr lang="it-IT" sz="900" dirty="0" err="1">
                <a:latin typeface="Helvetica" pitchFamily="2" charset="0"/>
              </a:rPr>
              <a:t>at</a:t>
            </a:r>
            <a:r>
              <a:rPr lang="it-IT" sz="900" dirty="0">
                <a:latin typeface="Helvetica" pitchFamily="2" charset="0"/>
              </a:rPr>
              <a:t> the following </a:t>
            </a:r>
            <a:r>
              <a:rPr lang="it-IT" sz="900" dirty="0">
                <a:latin typeface="Helvetica" pitchFamily="2" charset="0"/>
                <a:hlinkClick r:id="rId6"/>
              </a:rPr>
              <a:t>link</a:t>
            </a:r>
            <a:r>
              <a:rPr lang="it-IT" sz="900" dirty="0">
                <a:latin typeface="Helvetica" pitchFamily="2" charset="0"/>
              </a:rPr>
              <a:t>).</a:t>
            </a:r>
          </a:p>
        </p:txBody>
      </p:sp>
    </p:spTree>
    <p:extLst>
      <p:ext uri="{BB962C8B-B14F-4D97-AF65-F5344CB8AC3E}">
        <p14:creationId xmlns:p14="http://schemas.microsoft.com/office/powerpoint/2010/main" val="69084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uppo 14">
            <a:extLst>
              <a:ext uri="{FF2B5EF4-FFF2-40B4-BE49-F238E27FC236}">
                <a16:creationId xmlns:a16="http://schemas.microsoft.com/office/drawing/2014/main" id="{098B4F15-0450-0CDF-A15E-6BA47321C3D1}"/>
              </a:ext>
            </a:extLst>
          </p:cNvPr>
          <p:cNvGrpSpPr/>
          <p:nvPr/>
        </p:nvGrpSpPr>
        <p:grpSpPr>
          <a:xfrm>
            <a:off x="8788633" y="1672485"/>
            <a:ext cx="3137882" cy="4945589"/>
            <a:chOff x="1245970" y="1282164"/>
            <a:chExt cx="3268938" cy="5095281"/>
          </a:xfrm>
        </p:grpSpPr>
        <p:pic>
          <p:nvPicPr>
            <p:cNvPr id="3" name="Immagine 2">
              <a:extLst>
                <a:ext uri="{FF2B5EF4-FFF2-40B4-BE49-F238E27FC236}">
                  <a16:creationId xmlns:a16="http://schemas.microsoft.com/office/drawing/2014/main" id="{FB0413B6-C60E-73EF-0B8B-8E1B7E6ED7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6" name="Rettangolo 5">
              <a:extLst>
                <a:ext uri="{FF2B5EF4-FFF2-40B4-BE49-F238E27FC236}">
                  <a16:creationId xmlns:a16="http://schemas.microsoft.com/office/drawing/2014/main" id="{67DE8D38-10DA-CE49-ADE7-81B2E0EB1883}"/>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783BFB48-7735-5385-B9AB-2B2C929B177B}"/>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4ADAF05-8145-B8F1-79CB-236E70CE2421}"/>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16534B9-8141-F7CC-E4E7-FADB99989F78}"/>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SPRING</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448244" y="2184178"/>
            <a:ext cx="7511023" cy="646331"/>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To carry out the simulations on SolidWorks Motion, the elastic constant and the free length of the spring must be known.</a:t>
            </a:r>
            <a:endParaRPr lang="it-IT" dirty="0">
              <a:latin typeface="Helvetica" panose="020B0604020202020204" pitchFamily="34" charset="0"/>
              <a:cs typeface="Helvetica" panose="020B0604020202020204" pitchFamily="34" charset="0"/>
            </a:endParaRPr>
          </a:p>
        </p:txBody>
      </p:sp>
      <p:sp>
        <p:nvSpPr>
          <p:cNvPr id="36" name="CasellaDiTesto 35">
            <a:extLst>
              <a:ext uri="{FF2B5EF4-FFF2-40B4-BE49-F238E27FC236}">
                <a16:creationId xmlns:a16="http://schemas.microsoft.com/office/drawing/2014/main" id="{AF7E3E6A-20E4-CE3E-E993-7AB63203A9CB}"/>
              </a:ext>
            </a:extLst>
          </p:cNvPr>
          <p:cNvSpPr txBox="1"/>
          <p:nvPr/>
        </p:nvSpPr>
        <p:spPr>
          <a:xfrm>
            <a:off x="448241" y="5998723"/>
            <a:ext cx="8144577"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Richard G. </a:t>
            </a:r>
            <a:r>
              <a:rPr lang="en-US" dirty="0" err="1">
                <a:latin typeface="Helvetica" panose="020B0604020202020204" pitchFamily="34" charset="0"/>
                <a:cs typeface="Helvetica" panose="020B0604020202020204" pitchFamily="34" charset="0"/>
              </a:rPr>
              <a:t>Budynas</a:t>
            </a:r>
            <a:r>
              <a:rPr lang="en-US" dirty="0">
                <a:latin typeface="Helvetica" panose="020B0604020202020204" pitchFamily="34" charset="0"/>
                <a:cs typeface="Helvetica" panose="020B0604020202020204" pitchFamily="34" charset="0"/>
              </a:rPr>
              <a:t> and Keith Nisbett. </a:t>
            </a:r>
            <a:r>
              <a:rPr lang="en-US" dirty="0" err="1">
                <a:latin typeface="Helvetica" panose="020B0604020202020204" pitchFamily="34" charset="0"/>
                <a:cs typeface="Helvetica" panose="020B0604020202020204" pitchFamily="34" charset="0"/>
              </a:rPr>
              <a:t>Shigley’s</a:t>
            </a:r>
            <a:r>
              <a:rPr lang="en-US" dirty="0">
                <a:latin typeface="Helvetica" panose="020B0604020202020204" pitchFamily="34" charset="0"/>
                <a:cs typeface="Helvetica" panose="020B0604020202020204" pitchFamily="34" charset="0"/>
              </a:rPr>
              <a:t> Mechanical Engineering Design. McGraw-Hill, 2011, p. 520.</a:t>
            </a:r>
            <a:endParaRPr lang="it-IT"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8FA7CF58-18A4-49E9-4533-5FBFACEEF6D2}"/>
              </a:ext>
            </a:extLst>
          </p:cNvPr>
          <p:cNvGrpSpPr/>
          <p:nvPr/>
        </p:nvGrpSpPr>
        <p:grpSpPr>
          <a:xfrm>
            <a:off x="2959780" y="3145794"/>
            <a:ext cx="5040000" cy="486720"/>
            <a:chOff x="0" y="573138"/>
            <a:chExt cx="5525729" cy="486720"/>
          </a:xfrm>
          <a:solidFill>
            <a:srgbClr val="002060"/>
          </a:solidFill>
        </p:grpSpPr>
        <p:sp>
          <p:nvSpPr>
            <p:cNvPr id="13" name="Rectangle: Rounded Corners 5">
              <a:extLst>
                <a:ext uri="{FF2B5EF4-FFF2-40B4-BE49-F238E27FC236}">
                  <a16:creationId xmlns:a16="http://schemas.microsoft.com/office/drawing/2014/main" id="{177D0DDC-5D40-C07C-2C41-9766D700BDF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7" name="Rectangle: Rounded Corners 4">
              <a:extLst>
                <a:ext uri="{FF2B5EF4-FFF2-40B4-BE49-F238E27FC236}">
                  <a16:creationId xmlns:a16="http://schemas.microsoft.com/office/drawing/2014/main" id="{7CBB19ED-682B-3A53-09FA-8843DEDF3E2C}"/>
                </a:ext>
              </a:extLst>
            </p:cNvPr>
            <p:cNvSpPr txBox="1"/>
            <p:nvPr/>
          </p:nvSpPr>
          <p:spPr>
            <a:xfrm>
              <a:off x="23760" y="596898"/>
              <a:ext cx="5478210"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t>G : spring material stiffness module (79 </a:t>
              </a:r>
              <a:r>
                <a:rPr lang="en-US" dirty="0" err="1"/>
                <a:t>GPa</a:t>
              </a:r>
              <a:r>
                <a:rPr lang="en-US" dirty="0"/>
                <a:t>)</a:t>
              </a:r>
              <a:endParaRPr lang="en-US" sz="1800" kern="1200" dirty="0"/>
            </a:p>
          </p:txBody>
        </p:sp>
      </p:grpSp>
      <p:grpSp>
        <p:nvGrpSpPr>
          <p:cNvPr id="18" name="Group 1">
            <a:extLst>
              <a:ext uri="{FF2B5EF4-FFF2-40B4-BE49-F238E27FC236}">
                <a16:creationId xmlns:a16="http://schemas.microsoft.com/office/drawing/2014/main" id="{11080EEB-9868-9F66-F40C-76D30520975D}"/>
              </a:ext>
            </a:extLst>
          </p:cNvPr>
          <p:cNvGrpSpPr/>
          <p:nvPr/>
        </p:nvGrpSpPr>
        <p:grpSpPr>
          <a:xfrm>
            <a:off x="2959780" y="3704439"/>
            <a:ext cx="5040000" cy="486720"/>
            <a:chOff x="0" y="573138"/>
            <a:chExt cx="5525729" cy="486720"/>
          </a:xfrm>
          <a:solidFill>
            <a:srgbClr val="002060"/>
          </a:solidFill>
        </p:grpSpPr>
        <p:sp>
          <p:nvSpPr>
            <p:cNvPr id="19" name="Rectangle: Rounded Corners 5">
              <a:extLst>
                <a:ext uri="{FF2B5EF4-FFF2-40B4-BE49-F238E27FC236}">
                  <a16:creationId xmlns:a16="http://schemas.microsoft.com/office/drawing/2014/main" id="{C5044CB2-1ED7-9C2E-6980-0F855F30467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9DBB8D9C-78E7-E039-C5F0-E7EEC2EC47FC}"/>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t>d : diameter of the spring wire (0.3 mm)</a:t>
              </a:r>
              <a:endParaRPr lang="en-US" sz="1800" kern="1200" dirty="0"/>
            </a:p>
          </p:txBody>
        </p:sp>
      </p:grpSp>
      <p:grpSp>
        <p:nvGrpSpPr>
          <p:cNvPr id="21" name="Group 1">
            <a:extLst>
              <a:ext uri="{FF2B5EF4-FFF2-40B4-BE49-F238E27FC236}">
                <a16:creationId xmlns:a16="http://schemas.microsoft.com/office/drawing/2014/main" id="{ED3CE78D-631E-7331-F2B4-A41839307B64}"/>
              </a:ext>
            </a:extLst>
          </p:cNvPr>
          <p:cNvGrpSpPr/>
          <p:nvPr/>
        </p:nvGrpSpPr>
        <p:grpSpPr>
          <a:xfrm>
            <a:off x="2959780" y="4268164"/>
            <a:ext cx="5040000" cy="486720"/>
            <a:chOff x="0" y="573138"/>
            <a:chExt cx="5525729" cy="486720"/>
          </a:xfrm>
          <a:solidFill>
            <a:srgbClr val="002060"/>
          </a:solidFill>
        </p:grpSpPr>
        <p:sp>
          <p:nvSpPr>
            <p:cNvPr id="23" name="Rectangle: Rounded Corners 5">
              <a:extLst>
                <a:ext uri="{FF2B5EF4-FFF2-40B4-BE49-F238E27FC236}">
                  <a16:creationId xmlns:a16="http://schemas.microsoft.com/office/drawing/2014/main" id="{E3E4494D-A98B-7947-7441-9874F618DA35}"/>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4" name="Rectangle: Rounded Corners 4">
              <a:extLst>
                <a:ext uri="{FF2B5EF4-FFF2-40B4-BE49-F238E27FC236}">
                  <a16:creationId xmlns:a16="http://schemas.microsoft.com/office/drawing/2014/main" id="{D6308650-5AC7-A980-95C6-793FF7ABBD68}"/>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t>n : the number of active coils (14)</a:t>
              </a:r>
              <a:endParaRPr lang="en-US" sz="1800" kern="1200" dirty="0"/>
            </a:p>
          </p:txBody>
        </p:sp>
      </p:grpSp>
      <p:grpSp>
        <p:nvGrpSpPr>
          <p:cNvPr id="25" name="Group 1">
            <a:extLst>
              <a:ext uri="{FF2B5EF4-FFF2-40B4-BE49-F238E27FC236}">
                <a16:creationId xmlns:a16="http://schemas.microsoft.com/office/drawing/2014/main" id="{E67E398D-9C18-5EFD-E433-55C50E3B466F}"/>
              </a:ext>
            </a:extLst>
          </p:cNvPr>
          <p:cNvGrpSpPr/>
          <p:nvPr/>
        </p:nvGrpSpPr>
        <p:grpSpPr>
          <a:xfrm>
            <a:off x="2959780" y="4831889"/>
            <a:ext cx="5040000" cy="486720"/>
            <a:chOff x="0" y="573138"/>
            <a:chExt cx="5525729" cy="486720"/>
          </a:xfrm>
          <a:solidFill>
            <a:srgbClr val="002060"/>
          </a:solidFill>
        </p:grpSpPr>
        <p:sp>
          <p:nvSpPr>
            <p:cNvPr id="26" name="Rectangle: Rounded Corners 5">
              <a:extLst>
                <a:ext uri="{FF2B5EF4-FFF2-40B4-BE49-F238E27FC236}">
                  <a16:creationId xmlns:a16="http://schemas.microsoft.com/office/drawing/2014/main" id="{4FC917D3-CEEA-BE37-C9BF-A5076E53A76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7" name="Rectangle: Rounded Corners 4">
              <a:extLst>
                <a:ext uri="{FF2B5EF4-FFF2-40B4-BE49-F238E27FC236}">
                  <a16:creationId xmlns:a16="http://schemas.microsoft.com/office/drawing/2014/main" id="{1AF12B30-AB9B-4D1F-B4B2-383704531EA4}"/>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dirty="0"/>
                <a:t>D is the average diameter of the spring (2.7 mm)</a:t>
              </a:r>
              <a:endParaRPr lang="en-US" sz="1800" kern="1200" dirty="0"/>
            </a:p>
          </p:txBody>
        </p:sp>
      </p:gr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F9B08185-B405-363A-7208-E8452EF89141}"/>
                  </a:ext>
                </a:extLst>
              </p:cNvPr>
              <p:cNvSpPr txBox="1"/>
              <p:nvPr/>
            </p:nvSpPr>
            <p:spPr>
              <a:xfrm>
                <a:off x="-43333" y="3890079"/>
                <a:ext cx="3003112" cy="5546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𝑘</m:t>
                      </m:r>
                      <m:r>
                        <a:rPr lang="it-IT" b="0" i="1" smtClean="0">
                          <a:solidFill>
                            <a:schemeClr val="tx1"/>
                          </a:solidFill>
                          <a:latin typeface="Cambria Math" panose="02040503050406030204" pitchFamily="18" charset="0"/>
                        </a:rPr>
                        <m:t>= </m:t>
                      </m:r>
                      <m:f>
                        <m:fPr>
                          <m:ctrlPr>
                            <a:rPr lang="it-IT" b="0" i="1" smtClean="0">
                              <a:solidFill>
                                <a:schemeClr val="tx1"/>
                              </a:solidFill>
                              <a:latin typeface="Cambria Math" panose="02040503050406030204" pitchFamily="18" charset="0"/>
                            </a:rPr>
                          </m:ctrlPr>
                        </m:fPr>
                        <m:num>
                          <m:r>
                            <a:rPr lang="it-IT" b="0" i="1" smtClean="0">
                              <a:solidFill>
                                <a:schemeClr val="tx1"/>
                              </a:solidFill>
                              <a:latin typeface="Cambria Math" panose="02040503050406030204" pitchFamily="18" charset="0"/>
                            </a:rPr>
                            <m:t>𝐺</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𝑑</m:t>
                              </m:r>
                            </m:e>
                            <m:sup>
                              <m:r>
                                <a:rPr lang="it-IT" b="0" i="1" smtClean="0">
                                  <a:solidFill>
                                    <a:schemeClr val="tx1"/>
                                  </a:solidFill>
                                  <a:latin typeface="Cambria Math" panose="02040503050406030204" pitchFamily="18" charset="0"/>
                                </a:rPr>
                                <m:t>4</m:t>
                              </m:r>
                            </m:sup>
                          </m:sSup>
                        </m:num>
                        <m:den>
                          <m:r>
                            <a:rPr lang="it-IT" b="0" i="1" smtClean="0">
                              <a:solidFill>
                                <a:schemeClr val="tx1"/>
                              </a:solidFill>
                              <a:latin typeface="Cambria Math" panose="02040503050406030204" pitchFamily="18" charset="0"/>
                            </a:rPr>
                            <m:t>8</m:t>
                          </m:r>
                          <m:r>
                            <a:rPr lang="it-IT" b="0" i="1" smtClean="0">
                              <a:solidFill>
                                <a:schemeClr val="tx1"/>
                              </a:solidFill>
                              <a:latin typeface="Cambria Math" panose="02040503050406030204" pitchFamily="18" charset="0"/>
                            </a:rPr>
                            <m:t>𝑛</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𝐷</m:t>
                              </m:r>
                            </m:e>
                            <m:sup>
                              <m:r>
                                <a:rPr lang="it-IT" b="0" i="1" smtClean="0">
                                  <a:solidFill>
                                    <a:schemeClr val="tx1"/>
                                  </a:solidFill>
                                  <a:latin typeface="Cambria Math" panose="02040503050406030204" pitchFamily="18" charset="0"/>
                                </a:rPr>
                                <m:t>3</m:t>
                              </m:r>
                            </m:sup>
                          </m:sSup>
                        </m:den>
                      </m:f>
                    </m:oMath>
                  </m:oMathPara>
                </a14:m>
                <a:endParaRPr lang="it-IT" dirty="0">
                  <a:solidFill>
                    <a:schemeClr val="tx1"/>
                  </a:solidFill>
                </a:endParaRPr>
              </a:p>
            </p:txBody>
          </p:sp>
        </mc:Choice>
        <mc:Fallback xmlns="">
          <p:sp>
            <p:nvSpPr>
              <p:cNvPr id="28" name="CasellaDiTesto 27">
                <a:extLst>
                  <a:ext uri="{FF2B5EF4-FFF2-40B4-BE49-F238E27FC236}">
                    <a16:creationId xmlns:a16="http://schemas.microsoft.com/office/drawing/2014/main" id="{F9B08185-B405-363A-7208-E8452EF89141}"/>
                  </a:ext>
                </a:extLst>
              </p:cNvPr>
              <p:cNvSpPr txBox="1">
                <a:spLocks noRot="1" noChangeAspect="1" noMove="1" noResize="1" noEditPoints="1" noAdjustHandles="1" noChangeArrowheads="1" noChangeShapeType="1" noTextEdit="1"/>
              </p:cNvSpPr>
              <p:nvPr/>
            </p:nvSpPr>
            <p:spPr>
              <a:xfrm>
                <a:off x="-43333" y="3890079"/>
                <a:ext cx="3003112" cy="554639"/>
              </a:xfrm>
              <a:prstGeom prst="rect">
                <a:avLst/>
              </a:prstGeom>
              <a:blipFill>
                <a:blip r:embed="rId4"/>
                <a:stretch>
                  <a:fillRect b="-13636"/>
                </a:stretch>
              </a:blipFill>
            </p:spPr>
            <p:txBody>
              <a:bodyPr/>
              <a:lstStyle/>
              <a:p>
                <a:r>
                  <a:rPr lang="it-IT">
                    <a:noFill/>
                  </a:rPr>
                  <a:t> </a:t>
                </a:r>
              </a:p>
            </p:txBody>
          </p:sp>
        </mc:Fallback>
      </mc:AlternateContent>
    </p:spTree>
    <p:extLst>
      <p:ext uri="{BB962C8B-B14F-4D97-AF65-F5344CB8AC3E}">
        <p14:creationId xmlns:p14="http://schemas.microsoft.com/office/powerpoint/2010/main" val="98893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15" name="Gruppo 14">
            <a:extLst>
              <a:ext uri="{FF2B5EF4-FFF2-40B4-BE49-F238E27FC236}">
                <a16:creationId xmlns:a16="http://schemas.microsoft.com/office/drawing/2014/main" id="{098B4F15-0450-0CDF-A15E-6BA47321C3D1}"/>
              </a:ext>
            </a:extLst>
          </p:cNvPr>
          <p:cNvGrpSpPr/>
          <p:nvPr/>
        </p:nvGrpSpPr>
        <p:grpSpPr>
          <a:xfrm>
            <a:off x="8788633" y="1672485"/>
            <a:ext cx="3137882" cy="4945589"/>
            <a:chOff x="1245970" y="1282164"/>
            <a:chExt cx="3268938" cy="5095281"/>
          </a:xfrm>
        </p:grpSpPr>
        <p:pic>
          <p:nvPicPr>
            <p:cNvPr id="3" name="Immagine 2">
              <a:extLst>
                <a:ext uri="{FF2B5EF4-FFF2-40B4-BE49-F238E27FC236}">
                  <a16:creationId xmlns:a16="http://schemas.microsoft.com/office/drawing/2014/main" id="{FB0413B6-C60E-73EF-0B8B-8E1B7E6ED7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6" name="Rettangolo 5">
              <a:extLst>
                <a:ext uri="{FF2B5EF4-FFF2-40B4-BE49-F238E27FC236}">
                  <a16:creationId xmlns:a16="http://schemas.microsoft.com/office/drawing/2014/main" id="{67DE8D38-10DA-CE49-ADE7-81B2E0EB1883}"/>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783BFB48-7735-5385-B9AB-2B2C929B177B}"/>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4ADAF05-8145-B8F1-79CB-236E70CE2421}"/>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D16534B9-8141-F7CC-E4E7-FADB99989F78}"/>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896581" y="1441653"/>
            <a:ext cx="6398837" cy="461665"/>
          </a:xfrm>
          <a:prstGeom prst="rect">
            <a:avLst/>
          </a:prstGeom>
          <a:noFill/>
        </p:spPr>
        <p:txBody>
          <a:bodyPr wrap="square" rtlCol="0">
            <a:spAutoFit/>
          </a:bodyPr>
          <a:lstStyle/>
          <a:p>
            <a:pPr algn="ctr"/>
            <a:r>
              <a:rPr lang="en-US" sz="2400" b="1" dirty="0">
                <a:solidFill>
                  <a:srgbClr val="0070C0"/>
                </a:solidFill>
                <a:latin typeface="Helvetica" pitchFamily="2" charset="0"/>
              </a:rPr>
              <a:t>CHOICE OF SPRING</a:t>
            </a:r>
            <a:endParaRPr lang="it-IT" sz="2400" b="1" dirty="0">
              <a:solidFill>
                <a:srgbClr val="0070C0"/>
              </a:solidFill>
              <a:latin typeface="Helvetica" pitchFamily="2" charset="0"/>
            </a:endParaRP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A26B80F3-023B-2577-DD2B-3433EA1E6059}"/>
                  </a:ext>
                </a:extLst>
              </p:cNvPr>
              <p:cNvSpPr txBox="1"/>
              <p:nvPr/>
            </p:nvSpPr>
            <p:spPr>
              <a:xfrm>
                <a:off x="3018973" y="3926156"/>
                <a:ext cx="3003112" cy="5546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𝑘</m:t>
                      </m:r>
                      <m:r>
                        <a:rPr lang="it-IT" b="0" i="1" smtClean="0">
                          <a:solidFill>
                            <a:schemeClr val="tx1"/>
                          </a:solidFill>
                          <a:latin typeface="Cambria Math" panose="02040503050406030204" pitchFamily="18" charset="0"/>
                        </a:rPr>
                        <m:t>= </m:t>
                      </m:r>
                      <m:f>
                        <m:fPr>
                          <m:ctrlPr>
                            <a:rPr lang="it-IT" b="0" i="1" smtClean="0">
                              <a:solidFill>
                                <a:schemeClr val="tx1"/>
                              </a:solidFill>
                              <a:latin typeface="Cambria Math" panose="02040503050406030204" pitchFamily="18" charset="0"/>
                            </a:rPr>
                          </m:ctrlPr>
                        </m:fPr>
                        <m:num>
                          <m:r>
                            <a:rPr lang="it-IT" b="0" i="1" smtClean="0">
                              <a:solidFill>
                                <a:schemeClr val="tx1"/>
                              </a:solidFill>
                              <a:latin typeface="Cambria Math" panose="02040503050406030204" pitchFamily="18" charset="0"/>
                            </a:rPr>
                            <m:t>𝐺</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𝑑</m:t>
                              </m:r>
                            </m:e>
                            <m:sup>
                              <m:r>
                                <a:rPr lang="it-IT" b="0" i="1" smtClean="0">
                                  <a:solidFill>
                                    <a:schemeClr val="tx1"/>
                                  </a:solidFill>
                                  <a:latin typeface="Cambria Math" panose="02040503050406030204" pitchFamily="18" charset="0"/>
                                </a:rPr>
                                <m:t>4</m:t>
                              </m:r>
                            </m:sup>
                          </m:sSup>
                        </m:num>
                        <m:den>
                          <m:r>
                            <a:rPr lang="it-IT" b="0" i="1" smtClean="0">
                              <a:solidFill>
                                <a:schemeClr val="tx1"/>
                              </a:solidFill>
                              <a:latin typeface="Cambria Math" panose="02040503050406030204" pitchFamily="18" charset="0"/>
                            </a:rPr>
                            <m:t>8</m:t>
                          </m:r>
                          <m:r>
                            <a:rPr lang="it-IT" b="0" i="1" smtClean="0">
                              <a:solidFill>
                                <a:schemeClr val="tx1"/>
                              </a:solidFill>
                              <a:latin typeface="Cambria Math" panose="02040503050406030204" pitchFamily="18" charset="0"/>
                            </a:rPr>
                            <m:t>𝑛</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𝐷</m:t>
                              </m:r>
                            </m:e>
                            <m:sup>
                              <m:r>
                                <a:rPr lang="it-IT" b="0" i="1" smtClean="0">
                                  <a:solidFill>
                                    <a:schemeClr val="tx1"/>
                                  </a:solidFill>
                                  <a:latin typeface="Cambria Math" panose="02040503050406030204" pitchFamily="18" charset="0"/>
                                </a:rPr>
                                <m:t>3</m:t>
                              </m:r>
                            </m:sup>
                          </m:sSup>
                        </m:den>
                      </m:f>
                      <m:r>
                        <a:rPr lang="it-IT" b="0" i="0" smtClean="0">
                          <a:solidFill>
                            <a:schemeClr val="tx1"/>
                          </a:solidFill>
                          <a:latin typeface="Cambria Math" panose="02040503050406030204" pitchFamily="18" charset="0"/>
                        </a:rPr>
                        <m:t> </m:t>
                      </m:r>
                      <m:r>
                        <a:rPr lang="it-IT" b="0" i="1" smtClean="0">
                          <a:solidFill>
                            <a:schemeClr val="tx1"/>
                          </a:solidFill>
                          <a:latin typeface="Cambria Math" panose="02040503050406030204" pitchFamily="18" charset="0"/>
                          <a:ea typeface="Cambria Math" panose="02040503050406030204" pitchFamily="18" charset="0"/>
                        </a:rPr>
                        <m:t>≈</m:t>
                      </m:r>
                      <m:r>
                        <a:rPr lang="it-IT" b="0" i="0" smtClean="0">
                          <a:solidFill>
                            <a:schemeClr val="tx1"/>
                          </a:solidFill>
                          <a:latin typeface="Cambria Math" panose="02040503050406030204" pitchFamily="18" charset="0"/>
                        </a:rPr>
                        <m:t>2.9 </m:t>
                      </m:r>
                      <m:r>
                        <m:rPr>
                          <m:sty m:val="p"/>
                        </m:rPr>
                        <a:rPr lang="it-IT" b="0" i="0" smtClean="0">
                          <a:solidFill>
                            <a:schemeClr val="tx1"/>
                          </a:solidFill>
                          <a:latin typeface="Cambria Math" panose="02040503050406030204" pitchFamily="18" charset="0"/>
                        </a:rPr>
                        <m:t>N</m:t>
                      </m:r>
                      <m:r>
                        <a:rPr lang="it-IT" b="0" i="0" smtClean="0">
                          <a:solidFill>
                            <a:schemeClr val="tx1"/>
                          </a:solidFill>
                          <a:latin typeface="Cambria Math" panose="02040503050406030204" pitchFamily="18" charset="0"/>
                        </a:rPr>
                        <m:t>/</m:t>
                      </m:r>
                      <m:r>
                        <m:rPr>
                          <m:sty m:val="p"/>
                        </m:rPr>
                        <a:rPr lang="it-IT" b="0" i="0" smtClean="0">
                          <a:solidFill>
                            <a:schemeClr val="tx1"/>
                          </a:solidFill>
                          <a:latin typeface="Cambria Math" panose="02040503050406030204" pitchFamily="18" charset="0"/>
                        </a:rPr>
                        <m:t>mm</m:t>
                      </m:r>
                    </m:oMath>
                  </m:oMathPara>
                </a14:m>
                <a:endParaRPr lang="it-IT" dirty="0">
                  <a:solidFill>
                    <a:schemeClr val="tx1"/>
                  </a:solidFill>
                </a:endParaRPr>
              </a:p>
            </p:txBody>
          </p:sp>
        </mc:Choice>
        <mc:Fallback xmlns="">
          <p:sp>
            <p:nvSpPr>
              <p:cNvPr id="28" name="CasellaDiTesto 27">
                <a:extLst>
                  <a:ext uri="{FF2B5EF4-FFF2-40B4-BE49-F238E27FC236}">
                    <a16:creationId xmlns:a16="http://schemas.microsoft.com/office/drawing/2014/main" id="{A26B80F3-023B-2577-DD2B-3433EA1E6059}"/>
                  </a:ext>
                </a:extLst>
              </p:cNvPr>
              <p:cNvSpPr txBox="1">
                <a:spLocks noRot="1" noChangeAspect="1" noMove="1" noResize="1" noEditPoints="1" noAdjustHandles="1" noChangeArrowheads="1" noChangeShapeType="1" noTextEdit="1"/>
              </p:cNvSpPr>
              <p:nvPr/>
            </p:nvSpPr>
            <p:spPr>
              <a:xfrm>
                <a:off x="3018973" y="3926156"/>
                <a:ext cx="3003112" cy="554639"/>
              </a:xfrm>
              <a:prstGeom prst="rect">
                <a:avLst/>
              </a:prstGeom>
              <a:blipFill>
                <a:blip r:embed="rId4"/>
                <a:stretch>
                  <a:fillRect b="-13636"/>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A5564F2C-8D9F-AA9E-64A6-BF68615F8B90}"/>
              </a:ext>
            </a:extLst>
          </p:cNvPr>
          <p:cNvSpPr txBox="1"/>
          <p:nvPr/>
        </p:nvSpPr>
        <p:spPr>
          <a:xfrm>
            <a:off x="448244" y="2184178"/>
            <a:ext cx="7511023" cy="646331"/>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To carry out the simulations on SolidWorks Motion, the elastic constant and the free length of the spring must be known.</a:t>
            </a:r>
            <a:endParaRPr lang="it-IT" dirty="0">
              <a:latin typeface="Helvetica" panose="020B0604020202020204" pitchFamily="34" charset="0"/>
              <a:cs typeface="Helvetica" panose="020B0604020202020204" pitchFamily="34" charset="0"/>
            </a:endParaRPr>
          </a:p>
        </p:txBody>
      </p:sp>
      <p:sp>
        <p:nvSpPr>
          <p:cNvPr id="17" name="CasellaDiTesto 16">
            <a:extLst>
              <a:ext uri="{FF2B5EF4-FFF2-40B4-BE49-F238E27FC236}">
                <a16:creationId xmlns:a16="http://schemas.microsoft.com/office/drawing/2014/main" id="{AB82E9D1-7114-A532-37FF-D42D25595CFC}"/>
              </a:ext>
            </a:extLst>
          </p:cNvPr>
          <p:cNvSpPr txBox="1"/>
          <p:nvPr/>
        </p:nvSpPr>
        <p:spPr>
          <a:xfrm>
            <a:off x="448241" y="5998723"/>
            <a:ext cx="8144577"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Richard G. </a:t>
            </a:r>
            <a:r>
              <a:rPr lang="en-US" dirty="0" err="1">
                <a:latin typeface="Helvetica" panose="020B0604020202020204" pitchFamily="34" charset="0"/>
                <a:cs typeface="Helvetica" panose="020B0604020202020204" pitchFamily="34" charset="0"/>
              </a:rPr>
              <a:t>Budynas</a:t>
            </a:r>
            <a:r>
              <a:rPr lang="en-US" dirty="0">
                <a:latin typeface="Helvetica" panose="020B0604020202020204" pitchFamily="34" charset="0"/>
                <a:cs typeface="Helvetica" panose="020B0604020202020204" pitchFamily="34" charset="0"/>
              </a:rPr>
              <a:t> and Keith Nisbett. </a:t>
            </a:r>
            <a:r>
              <a:rPr lang="en-US" dirty="0" err="1">
                <a:latin typeface="Helvetica" panose="020B0604020202020204" pitchFamily="34" charset="0"/>
                <a:cs typeface="Helvetica" panose="020B0604020202020204" pitchFamily="34" charset="0"/>
              </a:rPr>
              <a:t>Shigley’s</a:t>
            </a:r>
            <a:r>
              <a:rPr lang="en-US" dirty="0">
                <a:latin typeface="Helvetica" panose="020B0604020202020204" pitchFamily="34" charset="0"/>
                <a:cs typeface="Helvetica" panose="020B0604020202020204" pitchFamily="34" charset="0"/>
              </a:rPr>
              <a:t> Mechanical Engineering Design. McGraw-Hill, 2011, p. 520.</a:t>
            </a:r>
            <a:endParaRPr lang="it-IT"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7432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6" name="CasellaDiTesto 8">
            <a:extLst>
              <a:ext uri="{FF2B5EF4-FFF2-40B4-BE49-F238E27FC236}">
                <a16:creationId xmlns:a16="http://schemas.microsoft.com/office/drawing/2014/main" id="{4AA28FA1-6A10-65D3-CD94-08DA982E7749}"/>
              </a:ext>
            </a:extLst>
          </p:cNvPr>
          <p:cNvSpPr txBox="1"/>
          <p:nvPr/>
        </p:nvSpPr>
        <p:spPr>
          <a:xfrm>
            <a:off x="2498684" y="1450622"/>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 PARAMETERS’ CONFIGURATION</a:t>
            </a:r>
            <a:endParaRPr lang="it-IT" sz="2400" b="1" dirty="0">
              <a:solidFill>
                <a:srgbClr val="0070C0"/>
              </a:solidFill>
              <a:latin typeface="Helvetica" pitchFamily="2" charset="0"/>
            </a:endParaRPr>
          </a:p>
        </p:txBody>
      </p:sp>
      <p:sp>
        <p:nvSpPr>
          <p:cNvPr id="14" name="CasellaDiTesto 13">
            <a:extLst>
              <a:ext uri="{FF2B5EF4-FFF2-40B4-BE49-F238E27FC236}">
                <a16:creationId xmlns:a16="http://schemas.microsoft.com/office/drawing/2014/main" id="{8F1309A2-D447-FD2E-1E2A-8DC9A98D8521}"/>
              </a:ext>
            </a:extLst>
          </p:cNvPr>
          <p:cNvSpPr txBox="1"/>
          <p:nvPr/>
        </p:nvSpPr>
        <p:spPr>
          <a:xfrm>
            <a:off x="530061" y="2159092"/>
            <a:ext cx="10912252" cy="646331"/>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To carry out the simulations on SolidWorks Motion the simulation parameters must be properly set. This allows to have complete and reliable results, which consider the real operating situations.</a:t>
            </a:r>
            <a:endParaRPr lang="it-IT" dirty="0">
              <a:latin typeface="Helvetica" panose="020B0604020202020204" pitchFamily="34" charset="0"/>
              <a:cs typeface="Helvetica" panose="020B0604020202020204" pitchFamily="34" charset="0"/>
            </a:endParaRPr>
          </a:p>
        </p:txBody>
      </p:sp>
      <p:pic>
        <p:nvPicPr>
          <p:cNvPr id="35" name="Immagine 34">
            <a:extLst>
              <a:ext uri="{FF2B5EF4-FFF2-40B4-BE49-F238E27FC236}">
                <a16:creationId xmlns:a16="http://schemas.microsoft.com/office/drawing/2014/main" id="{91C8BD5A-E864-DF60-1C87-E34FC8EE651A}"/>
              </a:ext>
            </a:extLst>
          </p:cNvPr>
          <p:cNvPicPr>
            <a:picLocks noChangeAspect="1"/>
          </p:cNvPicPr>
          <p:nvPr/>
        </p:nvPicPr>
        <p:blipFill>
          <a:blip r:embed="rId2"/>
          <a:srcRect/>
          <a:stretch/>
        </p:blipFill>
        <p:spPr>
          <a:xfrm>
            <a:off x="6793532" y="6914784"/>
            <a:ext cx="4251521" cy="3374644"/>
          </a:xfrm>
          <a:prstGeom prst="rect">
            <a:avLst/>
          </a:prstGeom>
        </p:spPr>
      </p:pic>
      <p:pic>
        <p:nvPicPr>
          <p:cNvPr id="36" name="Immagine 35">
            <a:extLst>
              <a:ext uri="{FF2B5EF4-FFF2-40B4-BE49-F238E27FC236}">
                <a16:creationId xmlns:a16="http://schemas.microsoft.com/office/drawing/2014/main" id="{383D072C-3EA1-EF30-CA8A-7A7E5FA2F0E9}"/>
              </a:ext>
            </a:extLst>
          </p:cNvPr>
          <p:cNvPicPr>
            <a:picLocks noChangeAspect="1"/>
          </p:cNvPicPr>
          <p:nvPr/>
        </p:nvPicPr>
        <p:blipFill>
          <a:blip r:embed="rId3"/>
          <a:srcRect/>
          <a:stretch/>
        </p:blipFill>
        <p:spPr>
          <a:xfrm>
            <a:off x="611877" y="6914002"/>
            <a:ext cx="3922539" cy="3376208"/>
          </a:xfrm>
          <a:prstGeom prst="rect">
            <a:avLst/>
          </a:prstGeom>
        </p:spPr>
      </p:pic>
      <p:grpSp>
        <p:nvGrpSpPr>
          <p:cNvPr id="2" name="Group 1">
            <a:extLst>
              <a:ext uri="{FF2B5EF4-FFF2-40B4-BE49-F238E27FC236}">
                <a16:creationId xmlns:a16="http://schemas.microsoft.com/office/drawing/2014/main" id="{DEA543B5-34FE-934A-922E-A0823596610F}"/>
              </a:ext>
            </a:extLst>
          </p:cNvPr>
          <p:cNvGrpSpPr/>
          <p:nvPr/>
        </p:nvGrpSpPr>
        <p:grpSpPr>
          <a:xfrm>
            <a:off x="3737614" y="3257700"/>
            <a:ext cx="4716771" cy="486720"/>
            <a:chOff x="0" y="573138"/>
            <a:chExt cx="5525729" cy="486720"/>
          </a:xfrm>
          <a:solidFill>
            <a:srgbClr val="002060"/>
          </a:solidFill>
        </p:grpSpPr>
        <p:sp>
          <p:nvSpPr>
            <p:cNvPr id="3" name="Rectangle: Rounded Corners 5">
              <a:extLst>
                <a:ext uri="{FF2B5EF4-FFF2-40B4-BE49-F238E27FC236}">
                  <a16:creationId xmlns:a16="http://schemas.microsoft.com/office/drawing/2014/main" id="{D020B87D-A441-3ACB-9D61-141D63EEE254}"/>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6" name="Rectangle: Rounded Corners 4">
              <a:extLst>
                <a:ext uri="{FF2B5EF4-FFF2-40B4-BE49-F238E27FC236}">
                  <a16:creationId xmlns:a16="http://schemas.microsoft.com/office/drawing/2014/main" id="{32561759-AAA8-13FB-DCDD-57E18C72F561}"/>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Contact between bodies</a:t>
              </a:r>
              <a:endParaRPr lang="en-US" sz="1800" kern="1200" dirty="0">
                <a:latin typeface="Helvetica" pitchFamily="2" charset="0"/>
              </a:endParaRPr>
            </a:p>
          </p:txBody>
        </p:sp>
      </p:grpSp>
      <p:grpSp>
        <p:nvGrpSpPr>
          <p:cNvPr id="9" name="Group 17">
            <a:extLst>
              <a:ext uri="{FF2B5EF4-FFF2-40B4-BE49-F238E27FC236}">
                <a16:creationId xmlns:a16="http://schemas.microsoft.com/office/drawing/2014/main" id="{E3CD521E-ECA0-3AFD-04BA-EE8D963B74E2}"/>
              </a:ext>
            </a:extLst>
          </p:cNvPr>
          <p:cNvGrpSpPr/>
          <p:nvPr/>
        </p:nvGrpSpPr>
        <p:grpSpPr>
          <a:xfrm>
            <a:off x="3746047" y="4654111"/>
            <a:ext cx="4716770" cy="486720"/>
            <a:chOff x="0" y="573138"/>
            <a:chExt cx="5525729" cy="486720"/>
          </a:xfrm>
          <a:solidFill>
            <a:srgbClr val="002060"/>
          </a:solidFill>
        </p:grpSpPr>
        <p:sp>
          <p:nvSpPr>
            <p:cNvPr id="11" name="Rectangle: Rounded Corners 18">
              <a:extLst>
                <a:ext uri="{FF2B5EF4-FFF2-40B4-BE49-F238E27FC236}">
                  <a16:creationId xmlns:a16="http://schemas.microsoft.com/office/drawing/2014/main" id="{5F2F5C96-299B-CA9A-41B7-44A36CB99DF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2" name="Rectangle: Rounded Corners 4">
              <a:extLst>
                <a:ext uri="{FF2B5EF4-FFF2-40B4-BE49-F238E27FC236}">
                  <a16:creationId xmlns:a16="http://schemas.microsoft.com/office/drawing/2014/main" id="{D836B048-0CC0-2839-54B2-FE2B647048D9}"/>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Force of gravity</a:t>
              </a:r>
              <a:endParaRPr lang="en-US" sz="1800" kern="1200" dirty="0">
                <a:latin typeface="Helvetica" pitchFamily="2" charset="0"/>
              </a:endParaRPr>
            </a:p>
          </p:txBody>
        </p:sp>
      </p:grpSp>
      <p:grpSp>
        <p:nvGrpSpPr>
          <p:cNvPr id="13" name="Group 17">
            <a:extLst>
              <a:ext uri="{FF2B5EF4-FFF2-40B4-BE49-F238E27FC236}">
                <a16:creationId xmlns:a16="http://schemas.microsoft.com/office/drawing/2014/main" id="{A2DD52C2-4A02-7AE8-5E8D-0C89F12EAE79}"/>
              </a:ext>
            </a:extLst>
          </p:cNvPr>
          <p:cNvGrpSpPr/>
          <p:nvPr/>
        </p:nvGrpSpPr>
        <p:grpSpPr>
          <a:xfrm>
            <a:off x="3717359" y="5354885"/>
            <a:ext cx="4745457" cy="486720"/>
            <a:chOff x="0" y="573138"/>
            <a:chExt cx="5525729" cy="486720"/>
          </a:xfrm>
          <a:solidFill>
            <a:srgbClr val="002060"/>
          </a:solidFill>
        </p:grpSpPr>
        <p:sp>
          <p:nvSpPr>
            <p:cNvPr id="15" name="Rectangle: Rounded Corners 18">
              <a:extLst>
                <a:ext uri="{FF2B5EF4-FFF2-40B4-BE49-F238E27FC236}">
                  <a16:creationId xmlns:a16="http://schemas.microsoft.com/office/drawing/2014/main" id="{7D63915C-62C7-0947-FFF7-F25285EDF488}"/>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7" name="Rectangle: Rounded Corners 4">
              <a:extLst>
                <a:ext uri="{FF2B5EF4-FFF2-40B4-BE49-F238E27FC236}">
                  <a16:creationId xmlns:a16="http://schemas.microsoft.com/office/drawing/2014/main" id="{58049E19-F857-2972-4783-769576B95FB7}"/>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Linear spring parameters</a:t>
              </a:r>
              <a:endParaRPr lang="en-US" sz="1800" kern="1200" dirty="0">
                <a:latin typeface="Helvetica" pitchFamily="2" charset="0"/>
              </a:endParaRPr>
            </a:p>
          </p:txBody>
        </p:sp>
      </p:grpSp>
      <p:grpSp>
        <p:nvGrpSpPr>
          <p:cNvPr id="18" name="Group 17">
            <a:extLst>
              <a:ext uri="{FF2B5EF4-FFF2-40B4-BE49-F238E27FC236}">
                <a16:creationId xmlns:a16="http://schemas.microsoft.com/office/drawing/2014/main" id="{DF6ED6A1-6782-6B72-B251-EB27460E8E3C}"/>
              </a:ext>
            </a:extLst>
          </p:cNvPr>
          <p:cNvGrpSpPr/>
          <p:nvPr/>
        </p:nvGrpSpPr>
        <p:grpSpPr>
          <a:xfrm>
            <a:off x="3717208" y="3958474"/>
            <a:ext cx="4745609" cy="486720"/>
            <a:chOff x="0" y="573138"/>
            <a:chExt cx="5525729" cy="486720"/>
          </a:xfrm>
          <a:solidFill>
            <a:srgbClr val="002060"/>
          </a:solidFill>
        </p:grpSpPr>
        <p:sp>
          <p:nvSpPr>
            <p:cNvPr id="19" name="Rectangle: Rounded Corners 18">
              <a:extLst>
                <a:ext uri="{FF2B5EF4-FFF2-40B4-BE49-F238E27FC236}">
                  <a16:creationId xmlns:a16="http://schemas.microsoft.com/office/drawing/2014/main" id="{A4309496-4896-05CD-80F6-CD1369BFE29C}"/>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Rectangle: Rounded Corners 4">
              <a:extLst>
                <a:ext uri="{FF2B5EF4-FFF2-40B4-BE49-F238E27FC236}">
                  <a16:creationId xmlns:a16="http://schemas.microsoft.com/office/drawing/2014/main" id="{C647B1EE-BFAF-1870-5B22-18A792328D74}"/>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Linear force applied to the palm</a:t>
              </a:r>
              <a:endParaRPr lang="en-US" sz="1800" kern="1200" dirty="0">
                <a:latin typeface="Helvetica" pitchFamily="2" charset="0"/>
              </a:endParaRPr>
            </a:p>
          </p:txBody>
        </p:sp>
      </p:grpSp>
    </p:spTree>
    <p:extLst>
      <p:ext uri="{BB962C8B-B14F-4D97-AF65-F5344CB8AC3E}">
        <p14:creationId xmlns:p14="http://schemas.microsoft.com/office/powerpoint/2010/main" val="1811955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pic>
        <p:nvPicPr>
          <p:cNvPr id="25" name="Immagine 24">
            <a:extLst>
              <a:ext uri="{FF2B5EF4-FFF2-40B4-BE49-F238E27FC236}">
                <a16:creationId xmlns:a16="http://schemas.microsoft.com/office/drawing/2014/main" id="{73A6EC15-27DE-9949-2B93-8DFE2646B8DA}"/>
              </a:ext>
            </a:extLst>
          </p:cNvPr>
          <p:cNvPicPr>
            <a:picLocks noChangeAspect="1"/>
          </p:cNvPicPr>
          <p:nvPr/>
        </p:nvPicPr>
        <p:blipFill>
          <a:blip r:embed="rId2"/>
          <a:srcRect/>
          <a:stretch/>
        </p:blipFill>
        <p:spPr>
          <a:xfrm>
            <a:off x="6793532" y="2814720"/>
            <a:ext cx="4251521" cy="3374644"/>
          </a:xfrm>
          <a:prstGeom prst="rect">
            <a:avLst/>
          </a:prstGeom>
        </p:spPr>
      </p:pic>
      <p:pic>
        <p:nvPicPr>
          <p:cNvPr id="26" name="Immagine 25">
            <a:extLst>
              <a:ext uri="{FF2B5EF4-FFF2-40B4-BE49-F238E27FC236}">
                <a16:creationId xmlns:a16="http://schemas.microsoft.com/office/drawing/2014/main" id="{8F3A34C1-5134-1009-F8F2-83F0D73D7BB5}"/>
              </a:ext>
            </a:extLst>
          </p:cNvPr>
          <p:cNvPicPr>
            <a:picLocks noChangeAspect="1"/>
          </p:cNvPicPr>
          <p:nvPr/>
        </p:nvPicPr>
        <p:blipFill>
          <a:blip r:embed="rId3"/>
          <a:srcRect/>
          <a:stretch/>
        </p:blipFill>
        <p:spPr>
          <a:xfrm>
            <a:off x="611877" y="2813938"/>
            <a:ext cx="3922539" cy="3376208"/>
          </a:xfrm>
          <a:prstGeom prst="rect">
            <a:avLst/>
          </a:prstGeom>
        </p:spPr>
      </p:pic>
      <p:pic>
        <p:nvPicPr>
          <p:cNvPr id="58" name="Immagine 57">
            <a:extLst>
              <a:ext uri="{FF2B5EF4-FFF2-40B4-BE49-F238E27FC236}">
                <a16:creationId xmlns:a16="http://schemas.microsoft.com/office/drawing/2014/main" id="{CF5EA76E-94D2-528A-893F-9F992CA8A62A}"/>
              </a:ext>
            </a:extLst>
          </p:cNvPr>
          <p:cNvPicPr>
            <a:picLocks noChangeAspect="1"/>
          </p:cNvPicPr>
          <p:nvPr/>
        </p:nvPicPr>
        <p:blipFill>
          <a:blip r:embed="rId4"/>
          <a:srcRect/>
          <a:stretch/>
        </p:blipFill>
        <p:spPr>
          <a:xfrm>
            <a:off x="580513" y="6914167"/>
            <a:ext cx="2841089" cy="3447009"/>
          </a:xfrm>
          <a:prstGeom prst="rect">
            <a:avLst/>
          </a:prstGeom>
        </p:spPr>
      </p:pic>
      <p:grpSp>
        <p:nvGrpSpPr>
          <p:cNvPr id="59" name="Gruppo 58">
            <a:extLst>
              <a:ext uri="{FF2B5EF4-FFF2-40B4-BE49-F238E27FC236}">
                <a16:creationId xmlns:a16="http://schemas.microsoft.com/office/drawing/2014/main" id="{9030FE3C-D67C-392B-8E24-7E560CA0EA7B}"/>
              </a:ext>
            </a:extLst>
          </p:cNvPr>
          <p:cNvGrpSpPr/>
          <p:nvPr/>
        </p:nvGrpSpPr>
        <p:grpSpPr>
          <a:xfrm>
            <a:off x="5098268" y="6704811"/>
            <a:ext cx="3886156" cy="4311636"/>
            <a:chOff x="3871498" y="2522136"/>
            <a:chExt cx="3886156" cy="4311636"/>
          </a:xfrm>
        </p:grpSpPr>
        <p:pic>
          <p:nvPicPr>
            <p:cNvPr id="60" name="Immagine 59" descr="Immagine che contiene testo, schermata, software, Carattere&#10;&#10;Descrizione generata automaticamente">
              <a:extLst>
                <a:ext uri="{FF2B5EF4-FFF2-40B4-BE49-F238E27FC236}">
                  <a16:creationId xmlns:a16="http://schemas.microsoft.com/office/drawing/2014/main" id="{29689EEE-45B3-3159-D808-21976B24053E}"/>
                </a:ext>
              </a:extLst>
            </p:cNvPr>
            <p:cNvPicPr>
              <a:picLocks noChangeAspect="1"/>
            </p:cNvPicPr>
            <p:nvPr/>
          </p:nvPicPr>
          <p:blipFill>
            <a:blip r:embed="rId5"/>
            <a:stretch>
              <a:fillRect/>
            </a:stretch>
          </p:blipFill>
          <p:spPr>
            <a:xfrm>
              <a:off x="3871498" y="2784286"/>
              <a:ext cx="3815183" cy="3442606"/>
            </a:xfrm>
            <a:prstGeom prst="rect">
              <a:avLst/>
            </a:prstGeom>
          </p:spPr>
        </p:pic>
        <p:sp>
          <p:nvSpPr>
            <p:cNvPr id="61" name="Rettangolo 60">
              <a:extLst>
                <a:ext uri="{FF2B5EF4-FFF2-40B4-BE49-F238E27FC236}">
                  <a16:creationId xmlns:a16="http://schemas.microsoft.com/office/drawing/2014/main" id="{24C788B8-DE7D-D1A1-7818-3A45EBFBC42F}"/>
                </a:ext>
              </a:extLst>
            </p:cNvPr>
            <p:cNvSpPr/>
            <p:nvPr/>
          </p:nvSpPr>
          <p:spPr>
            <a:xfrm>
              <a:off x="5667597" y="2522136"/>
              <a:ext cx="2090057" cy="40494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2" name="Rettangolo 61">
              <a:extLst>
                <a:ext uri="{FF2B5EF4-FFF2-40B4-BE49-F238E27FC236}">
                  <a16:creationId xmlns:a16="http://schemas.microsoft.com/office/drawing/2014/main" id="{6B861E32-E6AE-C340-9FD5-91F52BE21A72}"/>
                </a:ext>
              </a:extLst>
            </p:cNvPr>
            <p:cNvSpPr/>
            <p:nvPr/>
          </p:nvSpPr>
          <p:spPr>
            <a:xfrm>
              <a:off x="5523508" y="2610934"/>
              <a:ext cx="1465773" cy="24508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3" name="Rettangolo 62">
              <a:extLst>
                <a:ext uri="{FF2B5EF4-FFF2-40B4-BE49-F238E27FC236}">
                  <a16:creationId xmlns:a16="http://schemas.microsoft.com/office/drawing/2014/main" id="{0432D339-8D03-4428-DF09-1254782E5BBE}"/>
                </a:ext>
              </a:extLst>
            </p:cNvPr>
            <p:cNvSpPr/>
            <p:nvPr/>
          </p:nvSpPr>
          <p:spPr>
            <a:xfrm>
              <a:off x="5543931" y="5434637"/>
              <a:ext cx="1465773" cy="139913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pic>
        <p:nvPicPr>
          <p:cNvPr id="64" name="Immagine 63">
            <a:extLst>
              <a:ext uri="{FF2B5EF4-FFF2-40B4-BE49-F238E27FC236}">
                <a16:creationId xmlns:a16="http://schemas.microsoft.com/office/drawing/2014/main" id="{191F674B-EE31-07E2-03E5-C84A63121574}"/>
              </a:ext>
            </a:extLst>
          </p:cNvPr>
          <p:cNvPicPr>
            <a:picLocks noChangeAspect="1"/>
          </p:cNvPicPr>
          <p:nvPr/>
        </p:nvPicPr>
        <p:blipFill>
          <a:blip r:embed="rId6"/>
          <a:srcRect/>
          <a:stretch/>
        </p:blipFill>
        <p:spPr>
          <a:xfrm>
            <a:off x="8522076" y="6903414"/>
            <a:ext cx="2517174" cy="3453359"/>
          </a:xfrm>
          <a:prstGeom prst="rect">
            <a:avLst/>
          </a:prstGeom>
        </p:spPr>
      </p:pic>
      <p:sp>
        <p:nvSpPr>
          <p:cNvPr id="2" name="CasellaDiTesto 8">
            <a:extLst>
              <a:ext uri="{FF2B5EF4-FFF2-40B4-BE49-F238E27FC236}">
                <a16:creationId xmlns:a16="http://schemas.microsoft.com/office/drawing/2014/main" id="{36C127B0-5C0B-084D-7004-5FDB27102B01}"/>
              </a:ext>
            </a:extLst>
          </p:cNvPr>
          <p:cNvSpPr txBox="1"/>
          <p:nvPr/>
        </p:nvSpPr>
        <p:spPr>
          <a:xfrm>
            <a:off x="2498684" y="1450622"/>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 PARAMETERS’ CONFIGURATION</a:t>
            </a:r>
            <a:endParaRPr lang="it-IT" sz="2400" b="1" dirty="0">
              <a:solidFill>
                <a:srgbClr val="0070C0"/>
              </a:solidFill>
              <a:latin typeface="Helvetica" pitchFamily="2" charset="0"/>
            </a:endParaRPr>
          </a:p>
        </p:txBody>
      </p:sp>
      <p:grpSp>
        <p:nvGrpSpPr>
          <p:cNvPr id="3" name="Group 1">
            <a:extLst>
              <a:ext uri="{FF2B5EF4-FFF2-40B4-BE49-F238E27FC236}">
                <a16:creationId xmlns:a16="http://schemas.microsoft.com/office/drawing/2014/main" id="{9E6832B2-52FE-82B8-6CBC-30E8D60D3B8C}"/>
              </a:ext>
            </a:extLst>
          </p:cNvPr>
          <p:cNvGrpSpPr/>
          <p:nvPr/>
        </p:nvGrpSpPr>
        <p:grpSpPr>
          <a:xfrm>
            <a:off x="3737614" y="2155046"/>
            <a:ext cx="4716771" cy="486720"/>
            <a:chOff x="0" y="573138"/>
            <a:chExt cx="5525729" cy="486720"/>
          </a:xfrm>
          <a:solidFill>
            <a:srgbClr val="002060"/>
          </a:solidFill>
        </p:grpSpPr>
        <p:sp>
          <p:nvSpPr>
            <p:cNvPr id="6" name="Rectangle: Rounded Corners 5">
              <a:extLst>
                <a:ext uri="{FF2B5EF4-FFF2-40B4-BE49-F238E27FC236}">
                  <a16:creationId xmlns:a16="http://schemas.microsoft.com/office/drawing/2014/main" id="{CD6744B7-45E2-805E-E28D-C1F0D948360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9" name="Rectangle: Rounded Corners 4">
              <a:extLst>
                <a:ext uri="{FF2B5EF4-FFF2-40B4-BE49-F238E27FC236}">
                  <a16:creationId xmlns:a16="http://schemas.microsoft.com/office/drawing/2014/main" id="{3E8DEA89-9249-B666-C0C5-EC228549C3C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Contact between bodies</a:t>
              </a:r>
              <a:endParaRPr lang="en-US" sz="1800" kern="1200" dirty="0">
                <a:latin typeface="Helvetica" pitchFamily="2" charset="0"/>
              </a:endParaRPr>
            </a:p>
          </p:txBody>
        </p:sp>
      </p:grpSp>
    </p:spTree>
    <p:extLst>
      <p:ext uri="{BB962C8B-B14F-4D97-AF65-F5344CB8AC3E}">
        <p14:creationId xmlns:p14="http://schemas.microsoft.com/office/powerpoint/2010/main" val="5629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pic>
        <p:nvPicPr>
          <p:cNvPr id="26" name="Immagine 25">
            <a:extLst>
              <a:ext uri="{FF2B5EF4-FFF2-40B4-BE49-F238E27FC236}">
                <a16:creationId xmlns:a16="http://schemas.microsoft.com/office/drawing/2014/main" id="{8F3A34C1-5134-1009-F8F2-83F0D73D7BB5}"/>
              </a:ext>
            </a:extLst>
          </p:cNvPr>
          <p:cNvPicPr>
            <a:picLocks noChangeAspect="1"/>
          </p:cNvPicPr>
          <p:nvPr/>
        </p:nvPicPr>
        <p:blipFill>
          <a:blip r:embed="rId2"/>
          <a:srcRect/>
          <a:stretch/>
        </p:blipFill>
        <p:spPr>
          <a:xfrm>
            <a:off x="717520" y="2779883"/>
            <a:ext cx="2841089" cy="3447009"/>
          </a:xfrm>
          <a:prstGeom prst="rect">
            <a:avLst/>
          </a:prstGeom>
        </p:spPr>
      </p:pic>
      <p:grpSp>
        <p:nvGrpSpPr>
          <p:cNvPr id="21" name="Gruppo 20">
            <a:extLst>
              <a:ext uri="{FF2B5EF4-FFF2-40B4-BE49-F238E27FC236}">
                <a16:creationId xmlns:a16="http://schemas.microsoft.com/office/drawing/2014/main" id="{6F0C6304-7101-F806-FD88-3BF08D4476BC}"/>
              </a:ext>
            </a:extLst>
          </p:cNvPr>
          <p:cNvGrpSpPr/>
          <p:nvPr/>
        </p:nvGrpSpPr>
        <p:grpSpPr>
          <a:xfrm>
            <a:off x="5405254" y="2789896"/>
            <a:ext cx="3886156" cy="4311636"/>
            <a:chOff x="3871498" y="2522136"/>
            <a:chExt cx="3886156" cy="4311636"/>
          </a:xfrm>
        </p:grpSpPr>
        <p:pic>
          <p:nvPicPr>
            <p:cNvPr id="11" name="Immagine 10" descr="Immagine che contiene testo, schermata, software, Carattere&#10;&#10;Descrizione generata automaticamente">
              <a:extLst>
                <a:ext uri="{FF2B5EF4-FFF2-40B4-BE49-F238E27FC236}">
                  <a16:creationId xmlns:a16="http://schemas.microsoft.com/office/drawing/2014/main" id="{F912E41F-BDBF-2AAF-E450-2815BAB5D7F2}"/>
                </a:ext>
              </a:extLst>
            </p:cNvPr>
            <p:cNvPicPr>
              <a:picLocks noChangeAspect="1"/>
            </p:cNvPicPr>
            <p:nvPr/>
          </p:nvPicPr>
          <p:blipFill>
            <a:blip r:embed="rId3"/>
            <a:stretch>
              <a:fillRect/>
            </a:stretch>
          </p:blipFill>
          <p:spPr>
            <a:xfrm>
              <a:off x="3871498" y="2784286"/>
              <a:ext cx="3815183" cy="3442606"/>
            </a:xfrm>
            <a:prstGeom prst="rect">
              <a:avLst/>
            </a:prstGeom>
          </p:spPr>
        </p:pic>
        <p:sp>
          <p:nvSpPr>
            <p:cNvPr id="12" name="Rettangolo 11">
              <a:extLst>
                <a:ext uri="{FF2B5EF4-FFF2-40B4-BE49-F238E27FC236}">
                  <a16:creationId xmlns:a16="http://schemas.microsoft.com/office/drawing/2014/main" id="{72C51C61-6364-B03C-E0EA-F679CD97CD49}"/>
                </a:ext>
              </a:extLst>
            </p:cNvPr>
            <p:cNvSpPr/>
            <p:nvPr/>
          </p:nvSpPr>
          <p:spPr>
            <a:xfrm>
              <a:off x="5667597" y="2522136"/>
              <a:ext cx="2090057" cy="40494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Rettangolo 13">
              <a:extLst>
                <a:ext uri="{FF2B5EF4-FFF2-40B4-BE49-F238E27FC236}">
                  <a16:creationId xmlns:a16="http://schemas.microsoft.com/office/drawing/2014/main" id="{A2F5A01F-860A-8A71-CF5A-C0DCEABF3B21}"/>
                </a:ext>
              </a:extLst>
            </p:cNvPr>
            <p:cNvSpPr/>
            <p:nvPr/>
          </p:nvSpPr>
          <p:spPr>
            <a:xfrm>
              <a:off x="5523508" y="2610934"/>
              <a:ext cx="1465773" cy="24508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14">
              <a:extLst>
                <a:ext uri="{FF2B5EF4-FFF2-40B4-BE49-F238E27FC236}">
                  <a16:creationId xmlns:a16="http://schemas.microsoft.com/office/drawing/2014/main" id="{25B1733E-BB1F-F980-B922-30461EAF6379}"/>
                </a:ext>
              </a:extLst>
            </p:cNvPr>
            <p:cNvSpPr/>
            <p:nvPr/>
          </p:nvSpPr>
          <p:spPr>
            <a:xfrm>
              <a:off x="5543931" y="5434637"/>
              <a:ext cx="1465773" cy="139913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pic>
        <p:nvPicPr>
          <p:cNvPr id="25" name="Immagine 24">
            <a:extLst>
              <a:ext uri="{FF2B5EF4-FFF2-40B4-BE49-F238E27FC236}">
                <a16:creationId xmlns:a16="http://schemas.microsoft.com/office/drawing/2014/main" id="{73A6EC15-27DE-9949-2B93-8DFE2646B8DA}"/>
              </a:ext>
            </a:extLst>
          </p:cNvPr>
          <p:cNvPicPr>
            <a:picLocks noChangeAspect="1"/>
          </p:cNvPicPr>
          <p:nvPr/>
        </p:nvPicPr>
        <p:blipFill>
          <a:blip r:embed="rId4"/>
          <a:srcRect/>
          <a:stretch/>
        </p:blipFill>
        <p:spPr>
          <a:xfrm>
            <a:off x="8957306" y="2773533"/>
            <a:ext cx="2517174" cy="3453359"/>
          </a:xfrm>
          <a:prstGeom prst="rect">
            <a:avLst/>
          </a:prstGeom>
        </p:spPr>
      </p:pic>
      <p:pic>
        <p:nvPicPr>
          <p:cNvPr id="23" name="Immagine 22">
            <a:extLst>
              <a:ext uri="{FF2B5EF4-FFF2-40B4-BE49-F238E27FC236}">
                <a16:creationId xmlns:a16="http://schemas.microsoft.com/office/drawing/2014/main" id="{F47E6B2E-00D7-9D7E-BAFF-0E6FE9E7F0A0}"/>
              </a:ext>
            </a:extLst>
          </p:cNvPr>
          <p:cNvPicPr>
            <a:picLocks noChangeAspect="1"/>
          </p:cNvPicPr>
          <p:nvPr/>
        </p:nvPicPr>
        <p:blipFill>
          <a:blip r:embed="rId5"/>
          <a:srcRect/>
          <a:stretch/>
        </p:blipFill>
        <p:spPr>
          <a:xfrm rot="10800000">
            <a:off x="677554" y="6960790"/>
            <a:ext cx="3344992" cy="3433512"/>
          </a:xfrm>
          <a:prstGeom prst="rect">
            <a:avLst/>
          </a:prstGeom>
        </p:spPr>
      </p:pic>
      <p:sp>
        <p:nvSpPr>
          <p:cNvPr id="2" name="CasellaDiTesto 8">
            <a:extLst>
              <a:ext uri="{FF2B5EF4-FFF2-40B4-BE49-F238E27FC236}">
                <a16:creationId xmlns:a16="http://schemas.microsoft.com/office/drawing/2014/main" id="{644E6317-E218-7B32-A058-72B3D1560844}"/>
              </a:ext>
            </a:extLst>
          </p:cNvPr>
          <p:cNvSpPr txBox="1"/>
          <p:nvPr/>
        </p:nvSpPr>
        <p:spPr>
          <a:xfrm>
            <a:off x="2498684" y="1450622"/>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 PARAMETERS’ CONFIGURATION</a:t>
            </a:r>
            <a:endParaRPr lang="it-IT" sz="2400" b="1" dirty="0">
              <a:solidFill>
                <a:srgbClr val="0070C0"/>
              </a:solidFill>
              <a:latin typeface="Helvetica" pitchFamily="2" charset="0"/>
            </a:endParaRPr>
          </a:p>
        </p:txBody>
      </p:sp>
      <p:grpSp>
        <p:nvGrpSpPr>
          <p:cNvPr id="3" name="Group 1">
            <a:extLst>
              <a:ext uri="{FF2B5EF4-FFF2-40B4-BE49-F238E27FC236}">
                <a16:creationId xmlns:a16="http://schemas.microsoft.com/office/drawing/2014/main" id="{4515AB9E-7C15-0D43-0BFD-24935ED47DFA}"/>
              </a:ext>
            </a:extLst>
          </p:cNvPr>
          <p:cNvGrpSpPr/>
          <p:nvPr/>
        </p:nvGrpSpPr>
        <p:grpSpPr>
          <a:xfrm>
            <a:off x="-5330186" y="2155046"/>
            <a:ext cx="4716771" cy="486720"/>
            <a:chOff x="0" y="573138"/>
            <a:chExt cx="5525729" cy="486720"/>
          </a:xfrm>
          <a:solidFill>
            <a:srgbClr val="002060"/>
          </a:solidFill>
        </p:grpSpPr>
        <p:sp>
          <p:nvSpPr>
            <p:cNvPr id="6" name="Rectangle: Rounded Corners 5">
              <a:extLst>
                <a:ext uri="{FF2B5EF4-FFF2-40B4-BE49-F238E27FC236}">
                  <a16:creationId xmlns:a16="http://schemas.microsoft.com/office/drawing/2014/main" id="{89969A3C-85C6-29D7-C4AC-23CB9AB97CD9}"/>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9" name="Rectangle: Rounded Corners 4">
              <a:extLst>
                <a:ext uri="{FF2B5EF4-FFF2-40B4-BE49-F238E27FC236}">
                  <a16:creationId xmlns:a16="http://schemas.microsoft.com/office/drawing/2014/main" id="{EF0CEB2B-C661-0F19-626D-47350B1263EF}"/>
                </a:ext>
              </a:extLst>
            </p:cNvPr>
            <p:cNvSpPr txBox="1"/>
            <p:nvPr/>
          </p:nvSpPr>
          <p:spPr>
            <a:xfrm>
              <a:off x="23760" y="596898"/>
              <a:ext cx="5478209"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Contact between bodies</a:t>
              </a:r>
              <a:endParaRPr lang="en-US" sz="1800" kern="1200" dirty="0">
                <a:latin typeface="Helvetica" pitchFamily="2" charset="0"/>
              </a:endParaRPr>
            </a:p>
          </p:txBody>
        </p:sp>
      </p:grpSp>
      <p:grpSp>
        <p:nvGrpSpPr>
          <p:cNvPr id="30" name="Group 17">
            <a:extLst>
              <a:ext uri="{FF2B5EF4-FFF2-40B4-BE49-F238E27FC236}">
                <a16:creationId xmlns:a16="http://schemas.microsoft.com/office/drawing/2014/main" id="{CBE1C875-7395-6BA2-073E-B05CB83D7D0D}"/>
              </a:ext>
            </a:extLst>
          </p:cNvPr>
          <p:cNvGrpSpPr/>
          <p:nvPr/>
        </p:nvGrpSpPr>
        <p:grpSpPr>
          <a:xfrm>
            <a:off x="3723195" y="2114030"/>
            <a:ext cx="4745609" cy="486720"/>
            <a:chOff x="0" y="573138"/>
            <a:chExt cx="5525729" cy="486720"/>
          </a:xfrm>
          <a:solidFill>
            <a:srgbClr val="002060"/>
          </a:solidFill>
        </p:grpSpPr>
        <p:sp>
          <p:nvSpPr>
            <p:cNvPr id="31" name="Rectangle: Rounded Corners 18">
              <a:extLst>
                <a:ext uri="{FF2B5EF4-FFF2-40B4-BE49-F238E27FC236}">
                  <a16:creationId xmlns:a16="http://schemas.microsoft.com/office/drawing/2014/main" id="{1B2D9AF9-9EF1-229E-F56F-FFEC9462A273}"/>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2" name="Rectangle: Rounded Corners 4">
              <a:extLst>
                <a:ext uri="{FF2B5EF4-FFF2-40B4-BE49-F238E27FC236}">
                  <a16:creationId xmlns:a16="http://schemas.microsoft.com/office/drawing/2014/main" id="{FEC4C269-D9BE-23FE-0E68-76FD3C663096}"/>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Linear force applied to the palm</a:t>
              </a:r>
              <a:endParaRPr lang="en-US" sz="1800" kern="1200" dirty="0">
                <a:latin typeface="Helvetica" pitchFamily="2" charset="0"/>
              </a:endParaRPr>
            </a:p>
          </p:txBody>
        </p:sp>
      </p:grpSp>
    </p:spTree>
    <p:extLst>
      <p:ext uri="{BB962C8B-B14F-4D97-AF65-F5344CB8AC3E}">
        <p14:creationId xmlns:p14="http://schemas.microsoft.com/office/powerpoint/2010/main" val="2175866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sp>
        <p:nvSpPr>
          <p:cNvPr id="2" name="CasellaDiTesto 1">
            <a:extLst>
              <a:ext uri="{FF2B5EF4-FFF2-40B4-BE49-F238E27FC236}">
                <a16:creationId xmlns:a16="http://schemas.microsoft.com/office/drawing/2014/main" id="{3ADB9747-017A-C524-5DB5-A9650F25C18A}"/>
              </a:ext>
            </a:extLst>
          </p:cNvPr>
          <p:cNvSpPr txBox="1"/>
          <p:nvPr/>
        </p:nvSpPr>
        <p:spPr>
          <a:xfrm>
            <a:off x="401110" y="2691967"/>
            <a:ext cx="6583680" cy="2862322"/>
          </a:xfrm>
          <a:prstGeom prst="rect">
            <a:avLst/>
          </a:prstGeom>
          <a:noFill/>
        </p:spPr>
        <p:txBody>
          <a:bodyPr wrap="square" rtlCol="0">
            <a:spAutoFit/>
          </a:bodyPr>
          <a:lstStyle/>
          <a:p>
            <a:pPr algn="just"/>
            <a:r>
              <a:rPr lang="it-IT" dirty="0">
                <a:latin typeface="Helvetica" pitchFamily="2" charset="0"/>
              </a:rPr>
              <a:t>‘’</a:t>
            </a:r>
            <a:r>
              <a:rPr lang="it-IT" dirty="0" err="1">
                <a:latin typeface="Helvetica" pitchFamily="2" charset="0"/>
              </a:rPr>
              <a:t>Grippers</a:t>
            </a:r>
            <a:r>
              <a:rPr lang="it-IT" dirty="0">
                <a:latin typeface="Helvetica" pitchFamily="2" charset="0"/>
              </a:rPr>
              <a:t> are </a:t>
            </a:r>
            <a:r>
              <a:rPr lang="it-IT" dirty="0" err="1">
                <a:latin typeface="Helvetica" pitchFamily="2" charset="0"/>
              </a:rPr>
              <a:t>subsystems</a:t>
            </a:r>
            <a:r>
              <a:rPr lang="it-IT" dirty="0">
                <a:latin typeface="Helvetica" pitchFamily="2" charset="0"/>
              </a:rPr>
              <a:t> of </a:t>
            </a:r>
            <a:r>
              <a:rPr lang="it-IT" dirty="0" err="1">
                <a:latin typeface="Helvetica" pitchFamily="2" charset="0"/>
              </a:rPr>
              <a:t>handling</a:t>
            </a:r>
            <a:r>
              <a:rPr lang="it-IT" dirty="0">
                <a:latin typeface="Helvetica" pitchFamily="2" charset="0"/>
              </a:rPr>
              <a:t> </a:t>
            </a:r>
            <a:r>
              <a:rPr lang="it-IT" dirty="0" err="1">
                <a:latin typeface="Helvetica" pitchFamily="2" charset="0"/>
              </a:rPr>
              <a:t>mechanisms</a:t>
            </a:r>
            <a:r>
              <a:rPr lang="it-IT" dirty="0">
                <a:latin typeface="Helvetica" pitchFamily="2" charset="0"/>
              </a:rPr>
              <a:t> </a:t>
            </a:r>
            <a:r>
              <a:rPr lang="it-IT" dirty="0" err="1">
                <a:latin typeface="Helvetica" pitchFamily="2" charset="0"/>
              </a:rPr>
              <a:t>which</a:t>
            </a:r>
            <a:r>
              <a:rPr lang="it-IT" dirty="0">
                <a:latin typeface="Helvetica" pitchFamily="2" charset="0"/>
              </a:rPr>
              <a:t> </a:t>
            </a:r>
            <a:r>
              <a:rPr lang="it-IT" dirty="0" err="1">
                <a:latin typeface="Helvetica" pitchFamily="2" charset="0"/>
              </a:rPr>
              <a:t>provide</a:t>
            </a:r>
            <a:r>
              <a:rPr lang="it-IT" dirty="0">
                <a:latin typeface="Helvetica" pitchFamily="2" charset="0"/>
              </a:rPr>
              <a:t> temporary contact with the </a:t>
            </a:r>
            <a:r>
              <a:rPr lang="it-IT" dirty="0" err="1">
                <a:latin typeface="Helvetica" pitchFamily="2" charset="0"/>
              </a:rPr>
              <a:t>object</a:t>
            </a:r>
            <a:r>
              <a:rPr lang="it-IT" dirty="0">
                <a:latin typeface="Helvetica" pitchFamily="2" charset="0"/>
              </a:rPr>
              <a:t> to be </a:t>
            </a:r>
            <a:r>
              <a:rPr lang="it-IT" dirty="0" err="1">
                <a:latin typeface="Helvetica" pitchFamily="2" charset="0"/>
              </a:rPr>
              <a:t>grasped</a:t>
            </a:r>
            <a:r>
              <a:rPr lang="it-IT" dirty="0">
                <a:latin typeface="Helvetica" pitchFamily="2" charset="0"/>
              </a:rPr>
              <a:t>. </a:t>
            </a:r>
            <a:r>
              <a:rPr lang="it-IT" dirty="0" err="1">
                <a:latin typeface="Helvetica" pitchFamily="2" charset="0"/>
              </a:rPr>
              <a:t>They</a:t>
            </a:r>
            <a:r>
              <a:rPr lang="it-IT" dirty="0">
                <a:latin typeface="Helvetica" pitchFamily="2" charset="0"/>
              </a:rPr>
              <a:t> </a:t>
            </a:r>
            <a:r>
              <a:rPr lang="it-IT" dirty="0" err="1">
                <a:latin typeface="Helvetica" pitchFamily="2" charset="0"/>
              </a:rPr>
              <a:t>ensure</a:t>
            </a:r>
            <a:r>
              <a:rPr lang="it-IT" dirty="0">
                <a:latin typeface="Helvetica" pitchFamily="2" charset="0"/>
              </a:rPr>
              <a:t> the position and </a:t>
            </a:r>
            <a:r>
              <a:rPr lang="it-IT" dirty="0" err="1">
                <a:latin typeface="Helvetica" pitchFamily="2" charset="0"/>
              </a:rPr>
              <a:t>orientation</a:t>
            </a:r>
            <a:r>
              <a:rPr lang="it-IT" dirty="0">
                <a:latin typeface="Helvetica" pitchFamily="2" charset="0"/>
              </a:rPr>
              <a:t> </a:t>
            </a:r>
            <a:r>
              <a:rPr lang="it-IT" dirty="0" err="1">
                <a:latin typeface="Helvetica" pitchFamily="2" charset="0"/>
              </a:rPr>
              <a:t>when</a:t>
            </a:r>
            <a:r>
              <a:rPr lang="it-IT" dirty="0">
                <a:latin typeface="Helvetica" pitchFamily="2" charset="0"/>
              </a:rPr>
              <a:t> </a:t>
            </a:r>
            <a:r>
              <a:rPr lang="it-IT" dirty="0" err="1">
                <a:latin typeface="Helvetica" pitchFamily="2" charset="0"/>
              </a:rPr>
              <a:t>carrying</a:t>
            </a:r>
            <a:r>
              <a:rPr lang="it-IT" dirty="0">
                <a:latin typeface="Helvetica" pitchFamily="2" charset="0"/>
              </a:rPr>
              <a:t> and </a:t>
            </a:r>
            <a:r>
              <a:rPr lang="it-IT" dirty="0" err="1">
                <a:latin typeface="Helvetica" pitchFamily="2" charset="0"/>
              </a:rPr>
              <a:t>mating</a:t>
            </a:r>
            <a:r>
              <a:rPr lang="it-IT" dirty="0">
                <a:latin typeface="Helvetica" pitchFamily="2" charset="0"/>
              </a:rPr>
              <a:t> the </a:t>
            </a:r>
            <a:r>
              <a:rPr lang="it-IT" dirty="0" err="1">
                <a:latin typeface="Helvetica" pitchFamily="2" charset="0"/>
              </a:rPr>
              <a:t>object</a:t>
            </a:r>
            <a:r>
              <a:rPr lang="it-IT" dirty="0">
                <a:latin typeface="Helvetica" pitchFamily="2" charset="0"/>
              </a:rPr>
              <a:t> to the </a:t>
            </a:r>
            <a:r>
              <a:rPr lang="it-IT" dirty="0" err="1">
                <a:latin typeface="Helvetica" pitchFamily="2" charset="0"/>
              </a:rPr>
              <a:t>handling</a:t>
            </a:r>
            <a:r>
              <a:rPr lang="it-IT" dirty="0">
                <a:latin typeface="Helvetica" pitchFamily="2" charset="0"/>
              </a:rPr>
              <a:t> </a:t>
            </a:r>
            <a:r>
              <a:rPr lang="it-IT" dirty="0" err="1">
                <a:latin typeface="Helvetica" pitchFamily="2" charset="0"/>
              </a:rPr>
              <a:t>equipment</a:t>
            </a:r>
            <a:r>
              <a:rPr lang="it-IT" dirty="0">
                <a:latin typeface="Helvetica" pitchFamily="2" charset="0"/>
              </a:rPr>
              <a:t>. </a:t>
            </a:r>
            <a:r>
              <a:rPr lang="it-IT" dirty="0" err="1">
                <a:latin typeface="Helvetica" pitchFamily="2" charset="0"/>
              </a:rPr>
              <a:t>Prehension</a:t>
            </a:r>
            <a:r>
              <a:rPr lang="it-IT" dirty="0">
                <a:latin typeface="Helvetica" pitchFamily="2" charset="0"/>
              </a:rPr>
              <a:t> </a:t>
            </a:r>
            <a:r>
              <a:rPr lang="it-IT" dirty="0" err="1">
                <a:latin typeface="Helvetica" pitchFamily="2" charset="0"/>
              </a:rPr>
              <a:t>is</a:t>
            </a:r>
            <a:r>
              <a:rPr lang="it-IT" dirty="0">
                <a:latin typeface="Helvetica" pitchFamily="2" charset="0"/>
              </a:rPr>
              <a:t> </a:t>
            </a:r>
            <a:r>
              <a:rPr lang="it-IT" dirty="0" err="1">
                <a:latin typeface="Helvetica" pitchFamily="2" charset="0"/>
              </a:rPr>
              <a:t>achieved</a:t>
            </a:r>
            <a:r>
              <a:rPr lang="it-IT" dirty="0">
                <a:latin typeface="Helvetica" pitchFamily="2" charset="0"/>
              </a:rPr>
              <a:t> by force </a:t>
            </a:r>
            <a:r>
              <a:rPr lang="it-IT" dirty="0" err="1">
                <a:latin typeface="Helvetica" pitchFamily="2" charset="0"/>
              </a:rPr>
              <a:t>producing</a:t>
            </a:r>
            <a:r>
              <a:rPr lang="it-IT" dirty="0">
                <a:latin typeface="Helvetica" pitchFamily="2" charset="0"/>
              </a:rPr>
              <a:t> and </a:t>
            </a:r>
            <a:r>
              <a:rPr lang="it-IT" dirty="0" err="1">
                <a:latin typeface="Helvetica" pitchFamily="2" charset="0"/>
              </a:rPr>
              <a:t>form</a:t>
            </a:r>
            <a:r>
              <a:rPr lang="it-IT" dirty="0">
                <a:latin typeface="Helvetica" pitchFamily="2" charset="0"/>
              </a:rPr>
              <a:t> matching </a:t>
            </a:r>
            <a:r>
              <a:rPr lang="it-IT" dirty="0" err="1">
                <a:latin typeface="Helvetica" pitchFamily="2" charset="0"/>
              </a:rPr>
              <a:t>elements</a:t>
            </a:r>
            <a:r>
              <a:rPr lang="it-IT" dirty="0">
                <a:latin typeface="Helvetica" pitchFamily="2" charset="0"/>
              </a:rPr>
              <a:t>. The </a:t>
            </a:r>
            <a:r>
              <a:rPr lang="it-IT" dirty="0" err="1">
                <a:latin typeface="Helvetica" pitchFamily="2" charset="0"/>
              </a:rPr>
              <a:t>term</a:t>
            </a:r>
            <a:r>
              <a:rPr lang="it-IT" dirty="0">
                <a:latin typeface="Helvetica" pitchFamily="2" charset="0"/>
              </a:rPr>
              <a:t> “</a:t>
            </a:r>
            <a:r>
              <a:rPr lang="it-IT" dirty="0" err="1">
                <a:latin typeface="Helvetica" pitchFamily="2" charset="0"/>
              </a:rPr>
              <a:t>gripper</a:t>
            </a:r>
            <a:r>
              <a:rPr lang="it-IT" dirty="0">
                <a:latin typeface="Helvetica" pitchFamily="2" charset="0"/>
              </a:rPr>
              <a:t>” </a:t>
            </a:r>
            <a:r>
              <a:rPr lang="it-IT" dirty="0" err="1">
                <a:latin typeface="Helvetica" pitchFamily="2" charset="0"/>
              </a:rPr>
              <a:t>is</a:t>
            </a:r>
            <a:r>
              <a:rPr lang="it-IT" dirty="0">
                <a:latin typeface="Helvetica" pitchFamily="2" charset="0"/>
              </a:rPr>
              <a:t> </a:t>
            </a:r>
            <a:r>
              <a:rPr lang="it-IT" dirty="0" err="1">
                <a:latin typeface="Helvetica" pitchFamily="2" charset="0"/>
              </a:rPr>
              <a:t>also</a:t>
            </a:r>
            <a:r>
              <a:rPr lang="it-IT" dirty="0">
                <a:latin typeface="Helvetica" pitchFamily="2" charset="0"/>
              </a:rPr>
              <a:t> </a:t>
            </a:r>
            <a:r>
              <a:rPr lang="it-IT" dirty="0" err="1">
                <a:latin typeface="Helvetica" pitchFamily="2" charset="0"/>
              </a:rPr>
              <a:t>used</a:t>
            </a:r>
            <a:r>
              <a:rPr lang="it-IT" dirty="0">
                <a:latin typeface="Helvetica" pitchFamily="2" charset="0"/>
              </a:rPr>
              <a:t> in </a:t>
            </a:r>
            <a:r>
              <a:rPr lang="it-IT" dirty="0" err="1">
                <a:latin typeface="Helvetica" pitchFamily="2" charset="0"/>
              </a:rPr>
              <a:t>cases</a:t>
            </a:r>
            <a:r>
              <a:rPr lang="it-IT" dirty="0">
                <a:latin typeface="Helvetica" pitchFamily="2" charset="0"/>
              </a:rPr>
              <a:t> </a:t>
            </a:r>
            <a:r>
              <a:rPr lang="it-IT" dirty="0" err="1">
                <a:latin typeface="Helvetica" pitchFamily="2" charset="0"/>
              </a:rPr>
              <a:t>where</a:t>
            </a:r>
            <a:r>
              <a:rPr lang="it-IT" dirty="0">
                <a:latin typeface="Helvetica" pitchFamily="2" charset="0"/>
              </a:rPr>
              <a:t> no </a:t>
            </a:r>
            <a:r>
              <a:rPr lang="it-IT" dirty="0" err="1">
                <a:latin typeface="Helvetica" pitchFamily="2" charset="0"/>
              </a:rPr>
              <a:t>actual</a:t>
            </a:r>
            <a:r>
              <a:rPr lang="it-IT" dirty="0">
                <a:latin typeface="Helvetica" pitchFamily="2" charset="0"/>
              </a:rPr>
              <a:t> </a:t>
            </a:r>
            <a:r>
              <a:rPr lang="it-IT" dirty="0" err="1">
                <a:latin typeface="Helvetica" pitchFamily="2" charset="0"/>
              </a:rPr>
              <a:t>grasping</a:t>
            </a:r>
            <a:r>
              <a:rPr lang="it-IT" dirty="0">
                <a:latin typeface="Helvetica" pitchFamily="2" charset="0"/>
              </a:rPr>
              <a:t>, </a:t>
            </a:r>
            <a:r>
              <a:rPr lang="it-IT" dirty="0" err="1">
                <a:latin typeface="Helvetica" pitchFamily="2" charset="0"/>
              </a:rPr>
              <a:t>but</a:t>
            </a:r>
            <a:r>
              <a:rPr lang="it-IT" dirty="0">
                <a:latin typeface="Helvetica" pitchFamily="2" charset="0"/>
              </a:rPr>
              <a:t> </a:t>
            </a:r>
            <a:r>
              <a:rPr lang="it-IT" dirty="0" err="1">
                <a:latin typeface="Helvetica" pitchFamily="2" charset="0"/>
              </a:rPr>
              <a:t>rather</a:t>
            </a:r>
            <a:r>
              <a:rPr lang="it-IT" dirty="0">
                <a:latin typeface="Helvetica" pitchFamily="2" charset="0"/>
              </a:rPr>
              <a:t> holding of the object.’’</a:t>
            </a:r>
            <a:r>
              <a:rPr lang="it-IT" baseline="30000" dirty="0">
                <a:latin typeface="Helvetica" pitchFamily="2" charset="0"/>
              </a:rPr>
              <a:t>1</a:t>
            </a:r>
          </a:p>
          <a:p>
            <a:pPr algn="just"/>
            <a:endParaRPr lang="it-IT" dirty="0">
              <a:latin typeface="Helvetica" pitchFamily="2" charset="0"/>
            </a:endParaRPr>
          </a:p>
          <a:p>
            <a:pPr algn="just"/>
            <a:endParaRPr lang="it-IT" dirty="0">
              <a:latin typeface="Helvetica" pitchFamily="2" charset="0"/>
            </a:endParaRPr>
          </a:p>
          <a:p>
            <a:pPr algn="just"/>
            <a:r>
              <a:rPr lang="it-IT" baseline="30000" dirty="0">
                <a:latin typeface="Helvetica" pitchFamily="2" charset="0"/>
              </a:rPr>
              <a:t>1</a:t>
            </a:r>
            <a:r>
              <a:rPr lang="it-IT" dirty="0">
                <a:solidFill>
                  <a:srgbClr val="0E0E0E"/>
                </a:solidFill>
                <a:effectLst/>
                <a:latin typeface="Helvetica" pitchFamily="2" charset="0"/>
              </a:rPr>
              <a:t>G.J. </a:t>
            </a:r>
            <a:r>
              <a:rPr lang="it-IT" dirty="0" err="1">
                <a:solidFill>
                  <a:srgbClr val="0E0E0E"/>
                </a:solidFill>
                <a:effectLst/>
                <a:latin typeface="Helvetica" pitchFamily="2" charset="0"/>
              </a:rPr>
              <a:t>Monkman</a:t>
            </a:r>
            <a:r>
              <a:rPr lang="it-IT" dirty="0">
                <a:solidFill>
                  <a:srgbClr val="0E0E0E"/>
                </a:solidFill>
                <a:effectLst/>
                <a:latin typeface="Helvetica" pitchFamily="2" charset="0"/>
              </a:rPr>
              <a:t>, </a:t>
            </a:r>
            <a:r>
              <a:rPr lang="it-IT" i="1" dirty="0">
                <a:solidFill>
                  <a:srgbClr val="0E0E0E"/>
                </a:solidFill>
                <a:effectLst/>
                <a:latin typeface="Helvetica" pitchFamily="2" charset="0"/>
              </a:rPr>
              <a:t>Robot </a:t>
            </a:r>
            <a:r>
              <a:rPr lang="it-IT" i="1" dirty="0" err="1">
                <a:solidFill>
                  <a:srgbClr val="0E0E0E"/>
                </a:solidFill>
                <a:effectLst/>
                <a:latin typeface="Helvetica" pitchFamily="2" charset="0"/>
              </a:rPr>
              <a:t>Grippers</a:t>
            </a:r>
            <a:r>
              <a:rPr lang="it-IT" dirty="0">
                <a:solidFill>
                  <a:srgbClr val="0E0E0E"/>
                </a:solidFill>
                <a:effectLst/>
                <a:latin typeface="Helvetica" pitchFamily="2" charset="0"/>
              </a:rPr>
              <a:t> (</a:t>
            </a:r>
            <a:r>
              <a:rPr lang="it-IT" dirty="0" err="1">
                <a:solidFill>
                  <a:srgbClr val="0E0E0E"/>
                </a:solidFill>
                <a:effectLst/>
                <a:latin typeface="Helvetica" pitchFamily="2" charset="0"/>
              </a:rPr>
              <a:t>Weinheim</a:t>
            </a:r>
            <a:r>
              <a:rPr lang="it-IT" dirty="0">
                <a:solidFill>
                  <a:srgbClr val="0E0E0E"/>
                </a:solidFill>
                <a:effectLst/>
                <a:latin typeface="Helvetica" pitchFamily="2" charset="0"/>
              </a:rPr>
              <a:t>: Wiley-VCH, 2007)</a:t>
            </a:r>
          </a:p>
        </p:txBody>
      </p:sp>
      <p:sp>
        <p:nvSpPr>
          <p:cNvPr id="3" name="CasellaDiTesto 2">
            <a:extLst>
              <a:ext uri="{FF2B5EF4-FFF2-40B4-BE49-F238E27FC236}">
                <a16:creationId xmlns:a16="http://schemas.microsoft.com/office/drawing/2014/main" id="{42242222-96B5-BC86-F3F6-5F9D864A01AE}"/>
              </a:ext>
            </a:extLst>
          </p:cNvPr>
          <p:cNvSpPr txBox="1"/>
          <p:nvPr/>
        </p:nvSpPr>
        <p:spPr>
          <a:xfrm>
            <a:off x="3692950" y="1594605"/>
            <a:ext cx="5073097" cy="461665"/>
          </a:xfrm>
          <a:prstGeom prst="rect">
            <a:avLst/>
          </a:prstGeom>
          <a:noFill/>
        </p:spPr>
        <p:txBody>
          <a:bodyPr wrap="square" rtlCol="0">
            <a:spAutoFit/>
          </a:bodyPr>
          <a:lstStyle/>
          <a:p>
            <a:r>
              <a:rPr lang="it-IT" sz="2400" b="1" dirty="0">
                <a:solidFill>
                  <a:srgbClr val="0070C0"/>
                </a:solidFill>
                <a:latin typeface="Helvetica" pitchFamily="2" charset="0"/>
              </a:rPr>
              <a:t>WHAT IS A ROBOTIC GRIPPER?</a:t>
            </a:r>
          </a:p>
        </p:txBody>
      </p:sp>
      <p:pic>
        <p:nvPicPr>
          <p:cNvPr id="12" name="Immagine 11" descr="Immagine che contiene Attrezzature mediche&#10;&#10;Descrizione generata automaticamente">
            <a:extLst>
              <a:ext uri="{FF2B5EF4-FFF2-40B4-BE49-F238E27FC236}">
                <a16:creationId xmlns:a16="http://schemas.microsoft.com/office/drawing/2014/main" id="{B3EE631E-1249-AD3D-BBFA-5FBEE6B53368}"/>
              </a:ext>
            </a:extLst>
          </p:cNvPr>
          <p:cNvPicPr>
            <a:picLocks noChangeAspect="1"/>
          </p:cNvPicPr>
          <p:nvPr/>
        </p:nvPicPr>
        <p:blipFill>
          <a:blip r:embed="rId2"/>
          <a:stretch>
            <a:fillRect/>
          </a:stretch>
        </p:blipFill>
        <p:spPr>
          <a:xfrm>
            <a:off x="8519691" y="4025592"/>
            <a:ext cx="3340608" cy="2435860"/>
          </a:xfrm>
          <a:prstGeom prst="rect">
            <a:avLst/>
          </a:prstGeom>
        </p:spPr>
      </p:pic>
      <p:pic>
        <p:nvPicPr>
          <p:cNvPr id="9" name="Immagine 8" descr="Immagine che contiene strumento, pialla/aereo&#10;&#10;Descrizione generata automaticamente con attendibilità media">
            <a:extLst>
              <a:ext uri="{FF2B5EF4-FFF2-40B4-BE49-F238E27FC236}">
                <a16:creationId xmlns:a16="http://schemas.microsoft.com/office/drawing/2014/main" id="{68E3F4E5-4E9F-71B5-2DA9-A134B62E7013}"/>
              </a:ext>
            </a:extLst>
          </p:cNvPr>
          <p:cNvPicPr>
            <a:picLocks noChangeAspect="1"/>
          </p:cNvPicPr>
          <p:nvPr/>
        </p:nvPicPr>
        <p:blipFill>
          <a:blip r:embed="rId3"/>
          <a:stretch>
            <a:fillRect/>
          </a:stretch>
        </p:blipFill>
        <p:spPr>
          <a:xfrm>
            <a:off x="7354225" y="2226958"/>
            <a:ext cx="2745461" cy="2745461"/>
          </a:xfrm>
          <a:prstGeom prst="rect">
            <a:avLst/>
          </a:prstGeom>
        </p:spPr>
      </p:pic>
    </p:spTree>
    <p:extLst>
      <p:ext uri="{BB962C8B-B14F-4D97-AF65-F5344CB8AC3E}">
        <p14:creationId xmlns:p14="http://schemas.microsoft.com/office/powerpoint/2010/main" val="3478134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uppo 50">
            <a:extLst>
              <a:ext uri="{FF2B5EF4-FFF2-40B4-BE49-F238E27FC236}">
                <a16:creationId xmlns:a16="http://schemas.microsoft.com/office/drawing/2014/main" id="{69896B22-2F99-F749-0413-0796EABFE25A}"/>
              </a:ext>
            </a:extLst>
          </p:cNvPr>
          <p:cNvGrpSpPr/>
          <p:nvPr/>
        </p:nvGrpSpPr>
        <p:grpSpPr>
          <a:xfrm>
            <a:off x="677554" y="2871101"/>
            <a:ext cx="3344992" cy="3433512"/>
            <a:chOff x="677554" y="2871101"/>
            <a:chExt cx="3344992" cy="3433512"/>
          </a:xfrm>
        </p:grpSpPr>
        <p:pic>
          <p:nvPicPr>
            <p:cNvPr id="3" name="Immagine 2">
              <a:extLst>
                <a:ext uri="{FF2B5EF4-FFF2-40B4-BE49-F238E27FC236}">
                  <a16:creationId xmlns:a16="http://schemas.microsoft.com/office/drawing/2014/main" id="{23556F2E-D044-6A2A-8FE0-A388F3621FF8}"/>
                </a:ext>
              </a:extLst>
            </p:cNvPr>
            <p:cNvPicPr>
              <a:picLocks noChangeAspect="1"/>
            </p:cNvPicPr>
            <p:nvPr/>
          </p:nvPicPr>
          <p:blipFill>
            <a:blip r:embed="rId2"/>
            <a:srcRect/>
            <a:stretch/>
          </p:blipFill>
          <p:spPr>
            <a:xfrm rot="10800000">
              <a:off x="677554" y="2871101"/>
              <a:ext cx="3344992" cy="3433512"/>
            </a:xfrm>
            <a:prstGeom prst="rect">
              <a:avLst/>
            </a:prstGeom>
          </p:spPr>
        </p:pic>
        <p:sp>
          <p:nvSpPr>
            <p:cNvPr id="29" name="Rettangolo 28">
              <a:extLst>
                <a:ext uri="{FF2B5EF4-FFF2-40B4-BE49-F238E27FC236}">
                  <a16:creationId xmlns:a16="http://schemas.microsoft.com/office/drawing/2014/main" id="{BA0582ED-D240-1684-5955-CA596DF44563}"/>
                </a:ext>
              </a:extLst>
            </p:cNvPr>
            <p:cNvSpPr/>
            <p:nvPr/>
          </p:nvSpPr>
          <p:spPr>
            <a:xfrm>
              <a:off x="2935744" y="4622800"/>
              <a:ext cx="213364" cy="853440"/>
            </a:xfrm>
            <a:prstGeom prst="rect">
              <a:avLst/>
            </a:prstGeom>
            <a:solidFill>
              <a:srgbClr val="777C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1" name="Connettore diritto 30">
              <a:extLst>
                <a:ext uri="{FF2B5EF4-FFF2-40B4-BE49-F238E27FC236}">
                  <a16:creationId xmlns:a16="http://schemas.microsoft.com/office/drawing/2014/main" id="{DC7BF3BB-24EC-C3E4-1C76-FCECAAF3A39E}"/>
                </a:ext>
              </a:extLst>
            </p:cNvPr>
            <p:cNvCxnSpPr>
              <a:cxnSpLocks/>
            </p:cNvCxnSpPr>
            <p:nvPr/>
          </p:nvCxnSpPr>
          <p:spPr>
            <a:xfrm>
              <a:off x="3149108" y="4622800"/>
              <a:ext cx="0" cy="873648"/>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8" name="CasellaDiTesto 17">
            <a:extLst>
              <a:ext uri="{FF2B5EF4-FFF2-40B4-BE49-F238E27FC236}">
                <a16:creationId xmlns:a16="http://schemas.microsoft.com/office/drawing/2014/main" id="{44DD1B9E-BDC9-3F18-68A1-A0E165B8986D}"/>
              </a:ext>
            </a:extLst>
          </p:cNvPr>
          <p:cNvSpPr txBox="1"/>
          <p:nvPr/>
        </p:nvSpPr>
        <p:spPr>
          <a:xfrm>
            <a:off x="4536436" y="4017076"/>
            <a:ext cx="7266039" cy="1200329"/>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The force of gravity is set in such a way that its direction pushes away the object to be grasped from the palm. This is because, for obvious reasons of design and space size, the gripper grabs objects from above.</a:t>
            </a:r>
            <a:endParaRPr lang="it-IT" dirty="0">
              <a:latin typeface="Helvetica" panose="020B0604020202020204" pitchFamily="34" charset="0"/>
              <a:cs typeface="Helvetica" panose="020B0604020202020204" pitchFamily="34" charset="0"/>
            </a:endParaRPr>
          </a:p>
        </p:txBody>
      </p:sp>
      <p:grpSp>
        <p:nvGrpSpPr>
          <p:cNvPr id="39" name="Gruppo 38">
            <a:extLst>
              <a:ext uri="{FF2B5EF4-FFF2-40B4-BE49-F238E27FC236}">
                <a16:creationId xmlns:a16="http://schemas.microsoft.com/office/drawing/2014/main" id="{FEA757C2-52C6-E051-0455-B00F7E3D3930}"/>
              </a:ext>
            </a:extLst>
          </p:cNvPr>
          <p:cNvGrpSpPr/>
          <p:nvPr/>
        </p:nvGrpSpPr>
        <p:grpSpPr>
          <a:xfrm>
            <a:off x="1203027" y="7046056"/>
            <a:ext cx="2294045" cy="3804824"/>
            <a:chOff x="1245970" y="1282164"/>
            <a:chExt cx="3268938" cy="5095281"/>
          </a:xfrm>
        </p:grpSpPr>
        <p:pic>
          <p:nvPicPr>
            <p:cNvPr id="40" name="Immagine 39">
              <a:extLst>
                <a:ext uri="{FF2B5EF4-FFF2-40B4-BE49-F238E27FC236}">
                  <a16:creationId xmlns:a16="http://schemas.microsoft.com/office/drawing/2014/main" id="{E7513A41-309D-51AC-FD39-3E0ECD0A62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41" name="Rettangolo 40">
              <a:extLst>
                <a:ext uri="{FF2B5EF4-FFF2-40B4-BE49-F238E27FC236}">
                  <a16:creationId xmlns:a16="http://schemas.microsoft.com/office/drawing/2014/main" id="{77CE006A-65BE-5105-F687-B0666DC4758F}"/>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Rettangolo 41">
              <a:extLst>
                <a:ext uri="{FF2B5EF4-FFF2-40B4-BE49-F238E27FC236}">
                  <a16:creationId xmlns:a16="http://schemas.microsoft.com/office/drawing/2014/main" id="{BB774E74-AE0A-9DED-2179-E25C16433AF3}"/>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ttangolo 42">
              <a:extLst>
                <a:ext uri="{FF2B5EF4-FFF2-40B4-BE49-F238E27FC236}">
                  <a16:creationId xmlns:a16="http://schemas.microsoft.com/office/drawing/2014/main" id="{400B8B6A-FD06-4111-E926-0431DBC32E52}"/>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Rettangolo 43">
              <a:extLst>
                <a:ext uri="{FF2B5EF4-FFF2-40B4-BE49-F238E27FC236}">
                  <a16:creationId xmlns:a16="http://schemas.microsoft.com/office/drawing/2014/main" id="{1B4504E4-7914-4529-2BFE-FBA8EEAA3A6D}"/>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6" name="Connettore 2 5">
            <a:extLst>
              <a:ext uri="{FF2B5EF4-FFF2-40B4-BE49-F238E27FC236}">
                <a16:creationId xmlns:a16="http://schemas.microsoft.com/office/drawing/2014/main" id="{CB4C2E05-A853-1270-D3B9-6144695D3623}"/>
              </a:ext>
            </a:extLst>
          </p:cNvPr>
          <p:cNvCxnSpPr>
            <a:cxnSpLocks/>
          </p:cNvCxnSpPr>
          <p:nvPr/>
        </p:nvCxnSpPr>
        <p:spPr>
          <a:xfrm>
            <a:off x="1329735" y="3898760"/>
            <a:ext cx="0" cy="1597688"/>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 name="CasellaDiTesto 8">
            <a:extLst>
              <a:ext uri="{FF2B5EF4-FFF2-40B4-BE49-F238E27FC236}">
                <a16:creationId xmlns:a16="http://schemas.microsoft.com/office/drawing/2014/main" id="{6BED9007-3834-E56F-B9CF-EAC4376F2401}"/>
              </a:ext>
            </a:extLst>
          </p:cNvPr>
          <p:cNvSpPr txBox="1"/>
          <p:nvPr/>
        </p:nvSpPr>
        <p:spPr>
          <a:xfrm>
            <a:off x="2498684" y="1450622"/>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 PARAMETERS’ CONFIGURATION</a:t>
            </a:r>
            <a:endParaRPr lang="it-IT" sz="2400" b="1" dirty="0">
              <a:solidFill>
                <a:srgbClr val="0070C0"/>
              </a:solidFill>
              <a:latin typeface="Helvetica" pitchFamily="2" charset="0"/>
            </a:endParaRPr>
          </a:p>
        </p:txBody>
      </p:sp>
      <p:grpSp>
        <p:nvGrpSpPr>
          <p:cNvPr id="24" name="Group 17">
            <a:extLst>
              <a:ext uri="{FF2B5EF4-FFF2-40B4-BE49-F238E27FC236}">
                <a16:creationId xmlns:a16="http://schemas.microsoft.com/office/drawing/2014/main" id="{718C3AB5-FF37-69BD-0425-1A5DCE90B6EC}"/>
              </a:ext>
            </a:extLst>
          </p:cNvPr>
          <p:cNvGrpSpPr/>
          <p:nvPr/>
        </p:nvGrpSpPr>
        <p:grpSpPr>
          <a:xfrm>
            <a:off x="3627802" y="2234601"/>
            <a:ext cx="4716770" cy="486720"/>
            <a:chOff x="0" y="573138"/>
            <a:chExt cx="5525729" cy="486720"/>
          </a:xfrm>
          <a:solidFill>
            <a:srgbClr val="002060"/>
          </a:solidFill>
        </p:grpSpPr>
        <p:sp>
          <p:nvSpPr>
            <p:cNvPr id="25" name="Rectangle: Rounded Corners 18">
              <a:extLst>
                <a:ext uri="{FF2B5EF4-FFF2-40B4-BE49-F238E27FC236}">
                  <a16:creationId xmlns:a16="http://schemas.microsoft.com/office/drawing/2014/main" id="{2DBFAD96-47EE-BC4C-9234-D9F7A14EAEB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6" name="Rectangle: Rounded Corners 4">
              <a:extLst>
                <a:ext uri="{FF2B5EF4-FFF2-40B4-BE49-F238E27FC236}">
                  <a16:creationId xmlns:a16="http://schemas.microsoft.com/office/drawing/2014/main" id="{8CEE04CB-9E74-DFCE-7544-8665D597C135}"/>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Force of gravity</a:t>
              </a:r>
              <a:endParaRPr lang="en-US" sz="1800" kern="1200" dirty="0">
                <a:latin typeface="Helvetica" pitchFamily="2" charset="0"/>
              </a:endParaRPr>
            </a:p>
          </p:txBody>
        </p:sp>
      </p:grpSp>
      <p:grpSp>
        <p:nvGrpSpPr>
          <p:cNvPr id="32" name="Group 17">
            <a:extLst>
              <a:ext uri="{FF2B5EF4-FFF2-40B4-BE49-F238E27FC236}">
                <a16:creationId xmlns:a16="http://schemas.microsoft.com/office/drawing/2014/main" id="{419627D5-C717-7601-D3A5-5C5B371B9990}"/>
              </a:ext>
            </a:extLst>
          </p:cNvPr>
          <p:cNvGrpSpPr/>
          <p:nvPr/>
        </p:nvGrpSpPr>
        <p:grpSpPr>
          <a:xfrm>
            <a:off x="12981495" y="2114030"/>
            <a:ext cx="4745609" cy="486720"/>
            <a:chOff x="0" y="573138"/>
            <a:chExt cx="5525729" cy="486720"/>
          </a:xfrm>
          <a:solidFill>
            <a:srgbClr val="002060"/>
          </a:solidFill>
        </p:grpSpPr>
        <p:sp>
          <p:nvSpPr>
            <p:cNvPr id="33" name="Rectangle: Rounded Corners 18">
              <a:extLst>
                <a:ext uri="{FF2B5EF4-FFF2-40B4-BE49-F238E27FC236}">
                  <a16:creationId xmlns:a16="http://schemas.microsoft.com/office/drawing/2014/main" id="{080B591F-BB7F-CA82-3479-9DB9801F5E8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4" name="Rectangle: Rounded Corners 4">
              <a:extLst>
                <a:ext uri="{FF2B5EF4-FFF2-40B4-BE49-F238E27FC236}">
                  <a16:creationId xmlns:a16="http://schemas.microsoft.com/office/drawing/2014/main" id="{13563FAB-A9BA-76D6-8C8B-B9575B620D2D}"/>
                </a:ext>
              </a:extLst>
            </p:cNvPr>
            <p:cNvSpPr txBox="1"/>
            <p:nvPr/>
          </p:nvSpPr>
          <p:spPr>
            <a:xfrm>
              <a:off x="23760" y="596898"/>
              <a:ext cx="5478209"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Linear force applied to the palm</a:t>
              </a:r>
              <a:endParaRPr lang="en-US" sz="1800" kern="1200" dirty="0">
                <a:latin typeface="Helvetica" pitchFamily="2" charset="0"/>
              </a:endParaRPr>
            </a:p>
          </p:txBody>
        </p:sp>
      </p:gr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D926F1AE-75B9-F611-8867-7F57B7402596}"/>
                  </a:ext>
                </a:extLst>
              </p:cNvPr>
              <p:cNvSpPr txBox="1"/>
              <p:nvPr/>
            </p:nvSpPr>
            <p:spPr>
              <a:xfrm>
                <a:off x="1028700" y="4562475"/>
                <a:ext cx="191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rgbClr val="05B050"/>
                          </a:solidFill>
                          <a:latin typeface="Cambria Math" panose="02040503050406030204" pitchFamily="18" charset="0"/>
                        </a:rPr>
                        <m:t>𝑔</m:t>
                      </m:r>
                    </m:oMath>
                  </m:oMathPara>
                </a14:m>
                <a:endParaRPr lang="it-IT" dirty="0">
                  <a:solidFill>
                    <a:srgbClr val="05B050"/>
                  </a:solidFill>
                </a:endParaRPr>
              </a:p>
            </p:txBody>
          </p:sp>
        </mc:Choice>
        <mc:Fallback xmlns="">
          <p:sp>
            <p:nvSpPr>
              <p:cNvPr id="35" name="CasellaDiTesto 34">
                <a:extLst>
                  <a:ext uri="{FF2B5EF4-FFF2-40B4-BE49-F238E27FC236}">
                    <a16:creationId xmlns:a16="http://schemas.microsoft.com/office/drawing/2014/main" id="{D926F1AE-75B9-F611-8867-7F57B7402596}"/>
                  </a:ext>
                </a:extLst>
              </p:cNvPr>
              <p:cNvSpPr txBox="1">
                <a:spLocks noRot="1" noChangeAspect="1" noMove="1" noResize="1" noEditPoints="1" noAdjustHandles="1" noChangeArrowheads="1" noChangeShapeType="1" noTextEdit="1"/>
              </p:cNvSpPr>
              <p:nvPr/>
            </p:nvSpPr>
            <p:spPr>
              <a:xfrm>
                <a:off x="1028700" y="4562475"/>
                <a:ext cx="191527" cy="276999"/>
              </a:xfrm>
              <a:prstGeom prst="rect">
                <a:avLst/>
              </a:prstGeom>
              <a:blipFill>
                <a:blip r:embed="rId6"/>
                <a:stretch>
                  <a:fillRect l="-33333" r="-33333" b="-21739"/>
                </a:stretch>
              </a:blipFill>
            </p:spPr>
            <p:txBody>
              <a:bodyPr/>
              <a:lstStyle/>
              <a:p>
                <a:r>
                  <a:rPr lang="it-IT">
                    <a:noFill/>
                  </a:rPr>
                  <a:t> </a:t>
                </a:r>
              </a:p>
            </p:txBody>
          </p:sp>
        </mc:Fallback>
      </mc:AlternateContent>
      <p:grpSp>
        <p:nvGrpSpPr>
          <p:cNvPr id="2" name="Gruppo 1">
            <a:extLst>
              <a:ext uri="{FF2B5EF4-FFF2-40B4-BE49-F238E27FC236}">
                <a16:creationId xmlns:a16="http://schemas.microsoft.com/office/drawing/2014/main" id="{C64187FB-18D9-7187-A615-0B219DAFD856}"/>
              </a:ext>
            </a:extLst>
          </p:cNvPr>
          <p:cNvGrpSpPr/>
          <p:nvPr/>
        </p:nvGrpSpPr>
        <p:grpSpPr>
          <a:xfrm>
            <a:off x="5472906" y="7209573"/>
            <a:ext cx="3222024" cy="4056648"/>
            <a:chOff x="4925326" y="2728055"/>
            <a:chExt cx="3222024" cy="4056648"/>
          </a:xfrm>
        </p:grpSpPr>
        <p:grpSp>
          <p:nvGrpSpPr>
            <p:cNvPr id="9" name="Gruppo 8">
              <a:extLst>
                <a:ext uri="{FF2B5EF4-FFF2-40B4-BE49-F238E27FC236}">
                  <a16:creationId xmlns:a16="http://schemas.microsoft.com/office/drawing/2014/main" id="{B72189BD-C9F4-B7BB-944A-992AAEA842F5}"/>
                </a:ext>
              </a:extLst>
            </p:cNvPr>
            <p:cNvGrpSpPr/>
            <p:nvPr/>
          </p:nvGrpSpPr>
          <p:grpSpPr>
            <a:xfrm>
              <a:off x="4925326" y="2791321"/>
              <a:ext cx="3222024" cy="3993382"/>
              <a:chOff x="4706159" y="2791036"/>
              <a:chExt cx="3222024" cy="3993382"/>
            </a:xfrm>
          </p:grpSpPr>
          <p:pic>
            <p:nvPicPr>
              <p:cNvPr id="13" name="Immagine 12">
                <a:extLst>
                  <a:ext uri="{FF2B5EF4-FFF2-40B4-BE49-F238E27FC236}">
                    <a16:creationId xmlns:a16="http://schemas.microsoft.com/office/drawing/2014/main" id="{47743266-9787-EF44-6EDE-BDC4F2D2CB35}"/>
                  </a:ext>
                </a:extLst>
              </p:cNvPr>
              <p:cNvPicPr>
                <a:picLocks noChangeAspect="1"/>
              </p:cNvPicPr>
              <p:nvPr/>
            </p:nvPicPr>
            <p:blipFill>
              <a:blip r:embed="rId7"/>
              <a:srcRect/>
              <a:stretch/>
            </p:blipFill>
            <p:spPr>
              <a:xfrm>
                <a:off x="4706159" y="2791036"/>
                <a:ext cx="3064842" cy="3607827"/>
              </a:xfrm>
              <a:prstGeom prst="rect">
                <a:avLst/>
              </a:prstGeom>
            </p:spPr>
          </p:pic>
          <p:sp>
            <p:nvSpPr>
              <p:cNvPr id="14" name="Rettangolo 13">
                <a:extLst>
                  <a:ext uri="{FF2B5EF4-FFF2-40B4-BE49-F238E27FC236}">
                    <a16:creationId xmlns:a16="http://schemas.microsoft.com/office/drawing/2014/main" id="{8281097F-FAD8-D45F-23B4-97E8AE304383}"/>
                  </a:ext>
                </a:extLst>
              </p:cNvPr>
              <p:cNvSpPr/>
              <p:nvPr/>
            </p:nvSpPr>
            <p:spPr>
              <a:xfrm>
                <a:off x="6169660" y="2791036"/>
                <a:ext cx="1758523" cy="36078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Rettangolo 14">
                <a:extLst>
                  <a:ext uri="{FF2B5EF4-FFF2-40B4-BE49-F238E27FC236}">
                    <a16:creationId xmlns:a16="http://schemas.microsoft.com/office/drawing/2014/main" id="{F224312C-5F00-4650-8CBE-BA98E521B5FA}"/>
                  </a:ext>
                </a:extLst>
              </p:cNvPr>
              <p:cNvSpPr/>
              <p:nvPr/>
            </p:nvSpPr>
            <p:spPr>
              <a:xfrm>
                <a:off x="6019800" y="2791036"/>
                <a:ext cx="71120" cy="1841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15FD77A4-1112-0AE3-C324-A823A7D2B1C2}"/>
                  </a:ext>
                </a:extLst>
              </p:cNvPr>
              <p:cNvSpPr/>
              <p:nvPr/>
            </p:nvSpPr>
            <p:spPr>
              <a:xfrm>
                <a:off x="6024880" y="4942494"/>
                <a:ext cx="71120" cy="1841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1" name="Rettangolo 10">
              <a:extLst>
                <a:ext uri="{FF2B5EF4-FFF2-40B4-BE49-F238E27FC236}">
                  <a16:creationId xmlns:a16="http://schemas.microsoft.com/office/drawing/2014/main" id="{5D820775-3E30-DB06-2F2B-10339A7E5BF2}"/>
                </a:ext>
              </a:extLst>
            </p:cNvPr>
            <p:cNvSpPr/>
            <p:nvPr/>
          </p:nvSpPr>
          <p:spPr>
            <a:xfrm>
              <a:off x="6320790" y="2728055"/>
              <a:ext cx="213360" cy="1905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F007FCC4-F351-70F3-5DF4-759D0377A6E7}"/>
                </a:ext>
              </a:extLst>
            </p:cNvPr>
            <p:cNvSpPr/>
            <p:nvPr/>
          </p:nvSpPr>
          <p:spPr>
            <a:xfrm>
              <a:off x="6324600" y="4930235"/>
              <a:ext cx="213360" cy="1667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55068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grpSp>
        <p:nvGrpSpPr>
          <p:cNvPr id="2" name="Gruppo 1">
            <a:extLst>
              <a:ext uri="{FF2B5EF4-FFF2-40B4-BE49-F238E27FC236}">
                <a16:creationId xmlns:a16="http://schemas.microsoft.com/office/drawing/2014/main" id="{C040D475-C93B-4AFE-459C-C46325D7D76E}"/>
              </a:ext>
            </a:extLst>
          </p:cNvPr>
          <p:cNvGrpSpPr/>
          <p:nvPr/>
        </p:nvGrpSpPr>
        <p:grpSpPr>
          <a:xfrm>
            <a:off x="1203027" y="2728056"/>
            <a:ext cx="2294045" cy="3804824"/>
            <a:chOff x="1245970" y="1282164"/>
            <a:chExt cx="3268938" cy="5095281"/>
          </a:xfrm>
        </p:grpSpPr>
        <p:pic>
          <p:nvPicPr>
            <p:cNvPr id="6" name="Immagine 5">
              <a:extLst>
                <a:ext uri="{FF2B5EF4-FFF2-40B4-BE49-F238E27FC236}">
                  <a16:creationId xmlns:a16="http://schemas.microsoft.com/office/drawing/2014/main" id="{CDAB6609-8F80-B98B-596B-9BE3E0FAD1B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240" b="97245" l="9644" r="89518">
                          <a14:foregroundMark x1="64990" y1="20386" x2="64990" y2="20386"/>
                          <a14:foregroundMark x1="52621" y1="13085" x2="52621" y2="13085"/>
                          <a14:foregroundMark x1="46122" y1="10468" x2="50524" y2="11846"/>
                          <a14:foregroundMark x1="51782" y1="5096" x2="59748" y2="5510"/>
                          <a14:foregroundMark x1="49266" y1="88430" x2="52621" y2="89669"/>
                          <a14:foregroundMark x1="54507" y1="93939" x2="58491" y2="95317"/>
                          <a14:foregroundMark x1="69811" y1="47383" x2="71488" y2="47658"/>
                          <a14:foregroundMark x1="71488" y1="47658" x2="71698" y2="47796"/>
                          <a14:foregroundMark x1="71488" y1="45317" x2="72117" y2="46143"/>
                          <a14:foregroundMark x1="70021" y1="37879" x2="71698" y2="38843"/>
                          <a14:foregroundMark x1="70021" y1="45730" x2="71698" y2="46006"/>
                          <a14:foregroundMark x1="70231" y1="57851" x2="71488" y2="58264"/>
                          <a14:foregroundMark x1="71069" y1="56887" x2="71908" y2="57851"/>
                          <a14:foregroundMark x1="69811" y1="58953" x2="71698" y2="59504"/>
                          <a14:foregroundMark x1="70650" y1="4270" x2="71698" y2="2066"/>
                          <a14:foregroundMark x1="44444" y1="3581" x2="42977" y2="3581"/>
                          <a14:foregroundMark x1="43816" y1="2893" x2="42558" y2="3306"/>
                          <a14:foregroundMark x1="43187" y1="4545" x2="41300" y2="5096"/>
                          <a14:foregroundMark x1="40881" y1="5923" x2="39832" y2="6612"/>
                          <a14:foregroundMark x1="40252" y1="7025" x2="38994" y2="7851"/>
                          <a14:foregroundMark x1="38994" y1="8127" x2="37945" y2="9091"/>
                          <a14:foregroundMark x1="37526" y1="10193" x2="36268" y2="11433"/>
                          <a14:foregroundMark x1="37107" y1="9917" x2="36688" y2="11157"/>
                          <a14:foregroundMark x1="35849" y1="10882" x2="35849" y2="10882"/>
                          <a14:foregroundMark x1="35430" y1="11708" x2="35430" y2="11708"/>
                          <a14:foregroundMark x1="34591" y1="12672" x2="34591" y2="12672"/>
                          <a14:foregroundMark x1="34172" y1="13499" x2="34172" y2="13499"/>
                          <a14:foregroundMark x1="33333" y1="14325" x2="33333" y2="14325"/>
                          <a14:foregroundMark x1="32285" y1="15427" x2="32285" y2="15427"/>
                          <a14:foregroundMark x1="31656" y1="16253" x2="31656" y2="16253"/>
                          <a14:foregroundMark x1="30818" y1="17218" x2="30818" y2="17218"/>
                          <a14:foregroundMark x1="29979" y1="18182" x2="29979" y2="18182"/>
                          <a14:foregroundMark x1="29350" y1="19146" x2="29350" y2="19146"/>
                          <a14:foregroundMark x1="39623" y1="18457" x2="39623" y2="18457"/>
                          <a14:foregroundMark x1="44654" y1="1653" x2="44654" y2="1653"/>
                          <a14:foregroundMark x1="45912" y1="1653" x2="45912" y2="1653"/>
                          <a14:foregroundMark x1="46541" y1="1515" x2="46541" y2="1515"/>
                          <a14:foregroundMark x1="47589" y1="1653" x2="47589" y2="1653"/>
                          <a14:foregroundMark x1="45493" y1="1791" x2="45493" y2="1791"/>
                          <a14:foregroundMark x1="45493" y1="1791" x2="50105" y2="1791"/>
                          <a14:foregroundMark x1="50105" y1="1515" x2="50105" y2="1515"/>
                          <a14:foregroundMark x1="48637" y1="1515" x2="48637" y2="1515"/>
                          <a14:foregroundMark x1="47799" y1="1515" x2="47799" y2="1515"/>
                          <a14:foregroundMark x1="49476" y1="1515" x2="49476" y2="1515"/>
                          <a14:foregroundMark x1="50734" y1="1515" x2="50734" y2="1515"/>
                          <a14:foregroundMark x1="51363" y1="1515" x2="51363" y2="1515"/>
                          <a14:foregroundMark x1="51363" y1="1515" x2="51363" y2="1515"/>
                          <a14:foregroundMark x1="52201" y1="1515" x2="52201" y2="1515"/>
                          <a14:foregroundMark x1="52830" y1="1653" x2="52830" y2="1653"/>
                          <a14:foregroundMark x1="53459" y1="1653" x2="53669" y2="1791"/>
                          <a14:foregroundMark x1="54088" y1="1791" x2="54088" y2="1791"/>
                          <a14:foregroundMark x1="54507" y1="1791" x2="54927" y2="1791"/>
                          <a14:foregroundMark x1="53040" y1="1653" x2="56604" y2="1653"/>
                          <a14:foregroundMark x1="53040" y1="1240" x2="56184" y2="1377"/>
                          <a14:foregroundMark x1="57023" y1="1377" x2="59539" y2="1377"/>
                          <a14:foregroundMark x1="61006" y1="1240" x2="62893" y2="1240"/>
                          <a14:foregroundMark x1="64361" y1="1240" x2="66247" y2="1240"/>
                          <a14:foregroundMark x1="67715" y1="1240" x2="69602" y2="1377"/>
                          <a14:foregroundMark x1="73166" y1="27135" x2="73166" y2="23691"/>
                          <a14:foregroundMark x1="73166" y1="23416" x2="73375" y2="17080"/>
                          <a14:foregroundMark x1="73375" y1="16667" x2="72746" y2="11157"/>
                          <a14:foregroundMark x1="72746" y1="11433" x2="72956" y2="6887"/>
                          <a14:foregroundMark x1="72956" y1="6749" x2="71069" y2="1515"/>
                          <a14:foregroundMark x1="72537" y1="1653" x2="73166" y2="2893"/>
                          <a14:foregroundMark x1="73166" y1="3168" x2="73585" y2="5372"/>
                          <a14:foregroundMark x1="71069" y1="1515" x2="72746" y2="1377"/>
                          <a14:foregroundMark x1="68134" y1="28099" x2="72117" y2="32920"/>
                          <a14:foregroundMark x1="68553" y1="28237" x2="71698" y2="31543"/>
                          <a14:foregroundMark x1="69602" y1="28788" x2="69602" y2="28788"/>
                          <a14:foregroundMark x1="70231" y1="29614" x2="70231" y2="29614"/>
                          <a14:foregroundMark x1="71069" y1="30579" x2="71069" y2="30579"/>
                          <a14:foregroundMark x1="71069" y1="30716" x2="71069" y2="30716"/>
                          <a14:foregroundMark x1="71069" y1="30303" x2="71279" y2="30579"/>
                          <a14:foregroundMark x1="71488" y1="31267" x2="71488" y2="31267"/>
                          <a14:foregroundMark x1="70021" y1="27548" x2="70021" y2="27548"/>
                          <a14:foregroundMark x1="71069" y1="27686" x2="71069" y2="27686"/>
                          <a14:foregroundMark x1="72117" y1="27686" x2="72117" y2="27686"/>
                          <a14:foregroundMark x1="72956" y1="27686" x2="72956" y2="27686"/>
                          <a14:foregroundMark x1="21803" y1="28237" x2="21803" y2="28237"/>
                          <a14:foregroundMark x1="21593" y1="28926" x2="21593" y2="28926"/>
                          <a14:foregroundMark x1="21593" y1="29614" x2="21593" y2="29614"/>
                          <a14:foregroundMark x1="21803" y1="30579" x2="21803" y2="30579"/>
                          <a14:foregroundMark x1="21803" y1="30854" x2="21803" y2="30854"/>
                          <a14:foregroundMark x1="21803" y1="30165" x2="21803" y2="30165"/>
                          <a14:foregroundMark x1="22013" y1="31818" x2="22013" y2="31818"/>
                          <a14:foregroundMark x1="22013" y1="32094" x2="22013" y2="32094"/>
                          <a14:foregroundMark x1="21593" y1="31956" x2="21593" y2="31956"/>
                          <a14:foregroundMark x1="21593" y1="31680" x2="21593" y2="31680"/>
                          <a14:foregroundMark x1="21803" y1="31543" x2="21803" y2="31543"/>
                          <a14:foregroundMark x1="21593" y1="33471" x2="21593" y2="33471"/>
                          <a14:foregroundMark x1="22013" y1="34022" x2="22013" y2="34022"/>
                          <a14:foregroundMark x1="22013" y1="34435" x2="22013" y2="34435"/>
                          <a14:foregroundMark x1="22222" y1="34711" x2="22222" y2="34711"/>
                          <a14:foregroundMark x1="22432" y1="34986" x2="22432" y2="34986"/>
                          <a14:foregroundMark x1="22642" y1="35124" x2="22642" y2="35124"/>
                          <a14:foregroundMark x1="22851" y1="35399" x2="22851" y2="35537"/>
                          <a14:foregroundMark x1="23061" y1="35675" x2="23061" y2="35675"/>
                          <a14:foregroundMark x1="23270" y1="35950" x2="23270" y2="36088"/>
                          <a14:foregroundMark x1="23480" y1="36364" x2="23480" y2="36364"/>
                          <a14:foregroundMark x1="23690" y1="36501" x2="23899" y2="36639"/>
                          <a14:foregroundMark x1="23899" y1="36777" x2="23899" y2="36777"/>
                          <a14:foregroundMark x1="24319" y1="36915" x2="24528" y2="37052"/>
                          <a14:foregroundMark x1="24738" y1="37052" x2="24738" y2="37052"/>
                          <a14:foregroundMark x1="25367" y1="37190" x2="25367" y2="37190"/>
                          <a14:foregroundMark x1="25577" y1="37328" x2="25577" y2="37328"/>
                          <a14:foregroundMark x1="25786" y1="37328" x2="25996" y2="37328"/>
                          <a14:foregroundMark x1="26205" y1="37466" x2="26205" y2="37466"/>
                          <a14:foregroundMark x1="26415" y1="37466" x2="26415" y2="37466"/>
                          <a14:foregroundMark x1="26834" y1="37466" x2="26834" y2="37466"/>
                          <a14:foregroundMark x1="27254" y1="37466" x2="27254" y2="37466"/>
                          <a14:foregroundMark x1="26625" y1="37466" x2="26625" y2="37466"/>
                          <a14:foregroundMark x1="26625" y1="37603" x2="26625" y2="37603"/>
                          <a14:foregroundMark x1="26205" y1="37603" x2="26205" y2="37603"/>
                          <a14:foregroundMark x1="25996" y1="37603" x2="25996" y2="37603"/>
                          <a14:foregroundMark x1="25996" y1="37466" x2="25996" y2="37466"/>
                          <a14:foregroundMark x1="25577" y1="37466" x2="25577" y2="37466"/>
                          <a14:foregroundMark x1="25577" y1="37466" x2="25577" y2="37466"/>
                          <a14:foregroundMark x1="25996" y1="37741" x2="25996" y2="37741"/>
                          <a14:foregroundMark x1="26415" y1="37741" x2="26415" y2="37741"/>
                          <a14:foregroundMark x1="26834" y1="37741" x2="26834" y2="37741"/>
                          <a14:foregroundMark x1="27044" y1="37741" x2="27044" y2="37741"/>
                          <a14:foregroundMark x1="27463" y1="37741" x2="27463" y2="37741"/>
                          <a14:foregroundMark x1="27673" y1="37741" x2="27673" y2="37741"/>
                          <a14:foregroundMark x1="27883" y1="37741" x2="27883" y2="37741"/>
                          <a14:foregroundMark x1="27463" y1="37741" x2="27463" y2="37741"/>
                          <a14:foregroundMark x1="27463" y1="37879" x2="27463" y2="37879"/>
                          <a14:foregroundMark x1="27883" y1="37879" x2="27883" y2="37879"/>
                          <a14:foregroundMark x1="28302" y1="37879" x2="28302" y2="37879"/>
                          <a14:foregroundMark x1="29140" y1="37741" x2="29140" y2="37741"/>
                          <a14:foregroundMark x1="31866" y1="86226" x2="31027" y2="85124"/>
                          <a14:foregroundMark x1="29979" y1="86501" x2="29979" y2="86501"/>
                          <a14:foregroundMark x1="30189" y1="86088" x2="30189" y2="86088"/>
                          <a14:foregroundMark x1="28302" y1="87052" x2="28302" y2="87052"/>
                          <a14:foregroundMark x1="27883" y1="86915" x2="27883" y2="86915"/>
                          <a14:foregroundMark x1="27463" y1="86915" x2="27463" y2="86915"/>
                          <a14:foregroundMark x1="27254" y1="96832" x2="39832" y2="96970"/>
                          <a14:foregroundMark x1="41719" y1="96832" x2="59329" y2="97107"/>
                          <a14:foregroundMark x1="59329" y1="97107" x2="66247" y2="96970"/>
                          <a14:foregroundMark x1="66876" y1="97245" x2="67296" y2="87190"/>
                          <a14:foregroundMark x1="67296" y1="87190" x2="67296" y2="87190"/>
                          <a14:foregroundMark x1="48637" y1="97245" x2="51363" y2="96970"/>
                          <a14:foregroundMark x1="42348" y1="97107" x2="48428" y2="97107"/>
                          <a14:foregroundMark x1="26834" y1="97107" x2="32914" y2="97107"/>
                          <a14:foregroundMark x1="26834" y1="97245" x2="27673" y2="87603"/>
                          <a14:foregroundMark x1="26625" y1="86915" x2="26834" y2="93388"/>
                          <a14:foregroundMark x1="26205" y1="92837" x2="26625" y2="96006"/>
                          <a14:foregroundMark x1="26834" y1="86915" x2="29140" y2="86777"/>
                          <a14:foregroundMark x1="68134" y1="86088" x2="70021" y2="85675"/>
                          <a14:foregroundMark x1="70440" y1="84848" x2="70440" y2="84848"/>
                          <a14:foregroundMark x1="71279" y1="83333" x2="71279" y2="83333"/>
                          <a14:foregroundMark x1="71488" y1="82369" x2="71488" y2="82369"/>
                          <a14:foregroundMark x1="70650" y1="84022" x2="70650" y2="84022"/>
                          <a14:foregroundMark x1="71279" y1="83884" x2="71279" y2="83884"/>
                          <a14:foregroundMark x1="71279" y1="82231" x2="71698" y2="82369"/>
                        </a14:backgroundRemoval>
                      </a14:imgEffect>
                    </a14:imgLayer>
                  </a14:imgProps>
                </a:ext>
              </a:extLst>
            </a:blip>
            <a:stretch>
              <a:fillRect/>
            </a:stretch>
          </p:blipFill>
          <p:spPr>
            <a:xfrm>
              <a:off x="1245970" y="1402080"/>
              <a:ext cx="3268938" cy="4975365"/>
            </a:xfrm>
            <a:prstGeom prst="rect">
              <a:avLst/>
            </a:prstGeom>
          </p:spPr>
        </p:pic>
        <p:sp>
          <p:nvSpPr>
            <p:cNvPr id="11" name="Rettangolo 10">
              <a:extLst>
                <a:ext uri="{FF2B5EF4-FFF2-40B4-BE49-F238E27FC236}">
                  <a16:creationId xmlns:a16="http://schemas.microsoft.com/office/drawing/2014/main" id="{21D14230-64DD-F2BA-86B5-3B8BA4AAD4EB}"/>
                </a:ext>
              </a:extLst>
            </p:cNvPr>
            <p:cNvSpPr/>
            <p:nvPr/>
          </p:nvSpPr>
          <p:spPr>
            <a:xfrm>
              <a:off x="1971675" y="570166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17C0862E-9DD1-B906-9C2A-2B932204F401}"/>
                </a:ext>
              </a:extLst>
            </p:cNvPr>
            <p:cNvSpPr/>
            <p:nvPr/>
          </p:nvSpPr>
          <p:spPr>
            <a:xfrm>
              <a:off x="3448050" y="5732145"/>
              <a:ext cx="137160" cy="58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0F6C6ABA-03B9-6FB8-DA7B-B653F987DC50}"/>
                </a:ext>
              </a:extLst>
            </p:cNvPr>
            <p:cNvSpPr/>
            <p:nvPr/>
          </p:nvSpPr>
          <p:spPr>
            <a:xfrm>
              <a:off x="3641090" y="1501140"/>
              <a:ext cx="137160" cy="128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02F32B3B-22C9-33C5-16E6-74DA2C201CF9}"/>
                </a:ext>
              </a:extLst>
            </p:cNvPr>
            <p:cNvSpPr/>
            <p:nvPr/>
          </p:nvSpPr>
          <p:spPr>
            <a:xfrm>
              <a:off x="2740025" y="1282164"/>
              <a:ext cx="986790" cy="16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5" name="CasellaDiTesto 8">
            <a:extLst>
              <a:ext uri="{FF2B5EF4-FFF2-40B4-BE49-F238E27FC236}">
                <a16:creationId xmlns:a16="http://schemas.microsoft.com/office/drawing/2014/main" id="{2E5380ED-7E40-8D67-CF47-7C4BFFDD56AC}"/>
              </a:ext>
            </a:extLst>
          </p:cNvPr>
          <p:cNvSpPr txBox="1"/>
          <p:nvPr/>
        </p:nvSpPr>
        <p:spPr>
          <a:xfrm>
            <a:off x="2498684" y="1450622"/>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 PARAMETERS’ CONFIGURATION</a:t>
            </a:r>
            <a:endParaRPr lang="it-IT" sz="2400" b="1" dirty="0">
              <a:solidFill>
                <a:srgbClr val="0070C0"/>
              </a:solidFill>
              <a:latin typeface="Helvetica" pitchFamily="2" charset="0"/>
            </a:endParaRPr>
          </a:p>
        </p:txBody>
      </p:sp>
      <p:grpSp>
        <p:nvGrpSpPr>
          <p:cNvPr id="43" name="Group 17">
            <a:extLst>
              <a:ext uri="{FF2B5EF4-FFF2-40B4-BE49-F238E27FC236}">
                <a16:creationId xmlns:a16="http://schemas.microsoft.com/office/drawing/2014/main" id="{B37E48B1-379C-0083-FAFB-98A146B05444}"/>
              </a:ext>
            </a:extLst>
          </p:cNvPr>
          <p:cNvGrpSpPr/>
          <p:nvPr/>
        </p:nvGrpSpPr>
        <p:grpSpPr>
          <a:xfrm>
            <a:off x="-4868498" y="2234601"/>
            <a:ext cx="4716770" cy="486720"/>
            <a:chOff x="0" y="573138"/>
            <a:chExt cx="5525729" cy="486720"/>
          </a:xfrm>
          <a:solidFill>
            <a:srgbClr val="002060"/>
          </a:solidFill>
        </p:grpSpPr>
        <p:sp>
          <p:nvSpPr>
            <p:cNvPr id="44" name="Rectangle: Rounded Corners 18">
              <a:extLst>
                <a:ext uri="{FF2B5EF4-FFF2-40B4-BE49-F238E27FC236}">
                  <a16:creationId xmlns:a16="http://schemas.microsoft.com/office/drawing/2014/main" id="{C7DFA578-3D90-4C5A-8C67-F7B4C01782E9}"/>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48" name="Rectangle: Rounded Corners 4">
              <a:extLst>
                <a:ext uri="{FF2B5EF4-FFF2-40B4-BE49-F238E27FC236}">
                  <a16:creationId xmlns:a16="http://schemas.microsoft.com/office/drawing/2014/main" id="{A39FB418-3446-8B2C-0065-99EAD2CD1E31}"/>
                </a:ext>
              </a:extLst>
            </p:cNvPr>
            <p:cNvSpPr txBox="1"/>
            <p:nvPr/>
          </p:nvSpPr>
          <p:spPr>
            <a:xfrm>
              <a:off x="23760" y="596898"/>
              <a:ext cx="5478209"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Force of gravity</a:t>
              </a:r>
              <a:endParaRPr lang="en-US" sz="1800" kern="1200" dirty="0">
                <a:latin typeface="Helvetica" pitchFamily="2" charset="0"/>
              </a:endParaRPr>
            </a:p>
          </p:txBody>
        </p:sp>
      </p:grpSp>
      <p:grpSp>
        <p:nvGrpSpPr>
          <p:cNvPr id="49" name="Group 17">
            <a:extLst>
              <a:ext uri="{FF2B5EF4-FFF2-40B4-BE49-F238E27FC236}">
                <a16:creationId xmlns:a16="http://schemas.microsoft.com/office/drawing/2014/main" id="{17B0CFC7-1473-9CB8-A93D-D2EBA674B86E}"/>
              </a:ext>
            </a:extLst>
          </p:cNvPr>
          <p:cNvGrpSpPr/>
          <p:nvPr/>
        </p:nvGrpSpPr>
        <p:grpSpPr>
          <a:xfrm>
            <a:off x="3613458" y="2020090"/>
            <a:ext cx="4745457" cy="486720"/>
            <a:chOff x="0" y="573138"/>
            <a:chExt cx="5525729" cy="486720"/>
          </a:xfrm>
          <a:solidFill>
            <a:srgbClr val="002060"/>
          </a:solidFill>
        </p:grpSpPr>
        <p:sp>
          <p:nvSpPr>
            <p:cNvPr id="53" name="Rectangle: Rounded Corners 18">
              <a:extLst>
                <a:ext uri="{FF2B5EF4-FFF2-40B4-BE49-F238E27FC236}">
                  <a16:creationId xmlns:a16="http://schemas.microsoft.com/office/drawing/2014/main" id="{2891FB60-2926-BB5D-01BE-908AFCBF469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58" name="Rectangle: Rounded Corners 4">
              <a:extLst>
                <a:ext uri="{FF2B5EF4-FFF2-40B4-BE49-F238E27FC236}">
                  <a16:creationId xmlns:a16="http://schemas.microsoft.com/office/drawing/2014/main" id="{0D32E543-3B51-8523-F540-46374E900DC1}"/>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Linear spring parameters</a:t>
              </a:r>
              <a:endParaRPr lang="en-US" sz="1800" kern="1200" dirty="0">
                <a:latin typeface="Helvetica" pitchFamily="2" charset="0"/>
              </a:endParaRPr>
            </a:p>
          </p:txBody>
        </p:sp>
      </p:grpSp>
      <p:grpSp>
        <p:nvGrpSpPr>
          <p:cNvPr id="3" name="Gruppo 2">
            <a:extLst>
              <a:ext uri="{FF2B5EF4-FFF2-40B4-BE49-F238E27FC236}">
                <a16:creationId xmlns:a16="http://schemas.microsoft.com/office/drawing/2014/main" id="{1E927E51-3F5F-2FF5-E3A4-8D71BE7E0F16}"/>
              </a:ext>
            </a:extLst>
          </p:cNvPr>
          <p:cNvGrpSpPr/>
          <p:nvPr/>
        </p:nvGrpSpPr>
        <p:grpSpPr>
          <a:xfrm>
            <a:off x="4925326" y="2728055"/>
            <a:ext cx="3222024" cy="4056648"/>
            <a:chOff x="4925326" y="2728055"/>
            <a:chExt cx="3222024" cy="4056648"/>
          </a:xfrm>
        </p:grpSpPr>
        <p:grpSp>
          <p:nvGrpSpPr>
            <p:cNvPr id="9" name="Gruppo 8">
              <a:extLst>
                <a:ext uri="{FF2B5EF4-FFF2-40B4-BE49-F238E27FC236}">
                  <a16:creationId xmlns:a16="http://schemas.microsoft.com/office/drawing/2014/main" id="{26D2006F-1992-4BA9-92C4-294686007A65}"/>
                </a:ext>
              </a:extLst>
            </p:cNvPr>
            <p:cNvGrpSpPr/>
            <p:nvPr/>
          </p:nvGrpSpPr>
          <p:grpSpPr>
            <a:xfrm>
              <a:off x="4925326" y="2791321"/>
              <a:ext cx="3222024" cy="3993382"/>
              <a:chOff x="4706159" y="2791036"/>
              <a:chExt cx="3222024" cy="3993382"/>
            </a:xfrm>
          </p:grpSpPr>
          <p:pic>
            <p:nvPicPr>
              <p:cNvPr id="17" name="Immagine 16">
                <a:extLst>
                  <a:ext uri="{FF2B5EF4-FFF2-40B4-BE49-F238E27FC236}">
                    <a16:creationId xmlns:a16="http://schemas.microsoft.com/office/drawing/2014/main" id="{710EFB76-F430-3940-9D2C-F41C5429D73D}"/>
                  </a:ext>
                </a:extLst>
              </p:cNvPr>
              <p:cNvPicPr>
                <a:picLocks noChangeAspect="1"/>
              </p:cNvPicPr>
              <p:nvPr/>
            </p:nvPicPr>
            <p:blipFill>
              <a:blip r:embed="rId4"/>
              <a:srcRect/>
              <a:stretch/>
            </p:blipFill>
            <p:spPr>
              <a:xfrm>
                <a:off x="4706159" y="2791036"/>
                <a:ext cx="3064842" cy="3607827"/>
              </a:xfrm>
              <a:prstGeom prst="rect">
                <a:avLst/>
              </a:prstGeom>
            </p:spPr>
          </p:pic>
          <p:sp>
            <p:nvSpPr>
              <p:cNvPr id="18" name="Rettangolo 17">
                <a:extLst>
                  <a:ext uri="{FF2B5EF4-FFF2-40B4-BE49-F238E27FC236}">
                    <a16:creationId xmlns:a16="http://schemas.microsoft.com/office/drawing/2014/main" id="{B83F5D72-AF91-4920-2399-97D54EFE00AA}"/>
                  </a:ext>
                </a:extLst>
              </p:cNvPr>
              <p:cNvSpPr/>
              <p:nvPr/>
            </p:nvSpPr>
            <p:spPr>
              <a:xfrm>
                <a:off x="6169660" y="2791036"/>
                <a:ext cx="1758523" cy="36078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ACDDC532-6863-820D-24E9-4454160CAF5D}"/>
                  </a:ext>
                </a:extLst>
              </p:cNvPr>
              <p:cNvSpPr/>
              <p:nvPr/>
            </p:nvSpPr>
            <p:spPr>
              <a:xfrm>
                <a:off x="6019800" y="2791036"/>
                <a:ext cx="71120" cy="1841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508743F-482D-EA91-B123-BF62C064DB75}"/>
                  </a:ext>
                </a:extLst>
              </p:cNvPr>
              <p:cNvSpPr/>
              <p:nvPr/>
            </p:nvSpPr>
            <p:spPr>
              <a:xfrm>
                <a:off x="6024880" y="4942494"/>
                <a:ext cx="71120" cy="1841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5" name="Rettangolo 14">
              <a:extLst>
                <a:ext uri="{FF2B5EF4-FFF2-40B4-BE49-F238E27FC236}">
                  <a16:creationId xmlns:a16="http://schemas.microsoft.com/office/drawing/2014/main" id="{21636E60-9E9A-4F98-3E35-7CAD8ED01B59}"/>
                </a:ext>
              </a:extLst>
            </p:cNvPr>
            <p:cNvSpPr/>
            <p:nvPr/>
          </p:nvSpPr>
          <p:spPr>
            <a:xfrm>
              <a:off x="6320790" y="2728055"/>
              <a:ext cx="213360" cy="1905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69313374-8BBB-2C32-112D-648E265414B8}"/>
                </a:ext>
              </a:extLst>
            </p:cNvPr>
            <p:cNvSpPr/>
            <p:nvPr/>
          </p:nvSpPr>
          <p:spPr>
            <a:xfrm>
              <a:off x="6324600" y="4930235"/>
              <a:ext cx="213360" cy="1667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39" name="Group 1">
            <a:extLst>
              <a:ext uri="{FF2B5EF4-FFF2-40B4-BE49-F238E27FC236}">
                <a16:creationId xmlns:a16="http://schemas.microsoft.com/office/drawing/2014/main" id="{B78911E0-0159-598A-2569-CFD991A5404C}"/>
              </a:ext>
            </a:extLst>
          </p:cNvPr>
          <p:cNvGrpSpPr/>
          <p:nvPr/>
        </p:nvGrpSpPr>
        <p:grpSpPr>
          <a:xfrm>
            <a:off x="7184853" y="3404923"/>
            <a:ext cx="4572000" cy="486720"/>
            <a:chOff x="0" y="573138"/>
            <a:chExt cx="5525729" cy="486720"/>
          </a:xfrm>
          <a:solidFill>
            <a:srgbClr val="00B0F0"/>
          </a:solidFill>
        </p:grpSpPr>
        <p:sp>
          <p:nvSpPr>
            <p:cNvPr id="40" name="Rectangle: Rounded Corners 5">
              <a:extLst>
                <a:ext uri="{FF2B5EF4-FFF2-40B4-BE49-F238E27FC236}">
                  <a16:creationId xmlns:a16="http://schemas.microsoft.com/office/drawing/2014/main" id="{1989768A-5448-D1BB-A166-B303B37F9F9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41" name="Rectangle: Rounded Corners 4">
              <a:extLst>
                <a:ext uri="{FF2B5EF4-FFF2-40B4-BE49-F238E27FC236}">
                  <a16:creationId xmlns:a16="http://schemas.microsoft.com/office/drawing/2014/main" id="{F5AC162E-9254-15AA-2C45-C2FC609AB776}"/>
                </a:ext>
              </a:extLst>
            </p:cNvPr>
            <p:cNvSpPr txBox="1"/>
            <p:nvPr/>
          </p:nvSpPr>
          <p:spPr>
            <a:xfrm>
              <a:off x="74133" y="596898"/>
              <a:ext cx="5324634"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exponent of spring force expression</a:t>
              </a:r>
              <a:endParaRPr lang="en-US" sz="1800" kern="1200" dirty="0">
                <a:latin typeface="Helvetica" pitchFamily="2" charset="0"/>
              </a:endParaRPr>
            </a:p>
          </p:txBody>
        </p:sp>
      </p:grpSp>
      <p:grpSp>
        <p:nvGrpSpPr>
          <p:cNvPr id="45" name="Group 1">
            <a:extLst>
              <a:ext uri="{FF2B5EF4-FFF2-40B4-BE49-F238E27FC236}">
                <a16:creationId xmlns:a16="http://schemas.microsoft.com/office/drawing/2014/main" id="{784ACD1E-29BB-549C-3E7B-074CE710BE55}"/>
              </a:ext>
            </a:extLst>
          </p:cNvPr>
          <p:cNvGrpSpPr/>
          <p:nvPr/>
        </p:nvGrpSpPr>
        <p:grpSpPr>
          <a:xfrm>
            <a:off x="7184853" y="4127202"/>
            <a:ext cx="4572000" cy="486720"/>
            <a:chOff x="0" y="573138"/>
            <a:chExt cx="5525729" cy="486720"/>
          </a:xfrm>
          <a:solidFill>
            <a:srgbClr val="00B0F0"/>
          </a:solidFill>
        </p:grpSpPr>
        <p:sp>
          <p:nvSpPr>
            <p:cNvPr id="46" name="Rectangle: Rounded Corners 5">
              <a:extLst>
                <a:ext uri="{FF2B5EF4-FFF2-40B4-BE49-F238E27FC236}">
                  <a16:creationId xmlns:a16="http://schemas.microsoft.com/office/drawing/2014/main" id="{2E06DCD0-8B9A-2D68-17E8-6F08BC4E881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47" name="Rectangle: Rounded Corners 4">
              <a:extLst>
                <a:ext uri="{FF2B5EF4-FFF2-40B4-BE49-F238E27FC236}">
                  <a16:creationId xmlns:a16="http://schemas.microsoft.com/office/drawing/2014/main" id="{B9653756-1D9D-9449-07F0-0A62721F8139}"/>
                </a:ext>
              </a:extLst>
            </p:cNvPr>
            <p:cNvSpPr txBox="1"/>
            <p:nvPr/>
          </p:nvSpPr>
          <p:spPr>
            <a:xfrm>
              <a:off x="73815" y="596898"/>
              <a:ext cx="5301837"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spring elastic constant</a:t>
              </a:r>
              <a:endParaRPr lang="en-US" sz="1800" kern="1200" dirty="0">
                <a:latin typeface="Helvetica" pitchFamily="2" charset="0"/>
              </a:endParaRPr>
            </a:p>
          </p:txBody>
        </p:sp>
      </p:grpSp>
      <p:grpSp>
        <p:nvGrpSpPr>
          <p:cNvPr id="50" name="Group 1">
            <a:extLst>
              <a:ext uri="{FF2B5EF4-FFF2-40B4-BE49-F238E27FC236}">
                <a16:creationId xmlns:a16="http://schemas.microsoft.com/office/drawing/2014/main" id="{E0C83764-73E7-F5FA-28D4-E89441F9D84F}"/>
              </a:ext>
            </a:extLst>
          </p:cNvPr>
          <p:cNvGrpSpPr/>
          <p:nvPr/>
        </p:nvGrpSpPr>
        <p:grpSpPr>
          <a:xfrm>
            <a:off x="7184853" y="4844408"/>
            <a:ext cx="4572000" cy="486720"/>
            <a:chOff x="0" y="573138"/>
            <a:chExt cx="5525729" cy="486720"/>
          </a:xfrm>
          <a:solidFill>
            <a:srgbClr val="00B0F0"/>
          </a:solidFill>
        </p:grpSpPr>
        <p:sp>
          <p:nvSpPr>
            <p:cNvPr id="51" name="Rectangle: Rounded Corners 5">
              <a:extLst>
                <a:ext uri="{FF2B5EF4-FFF2-40B4-BE49-F238E27FC236}">
                  <a16:creationId xmlns:a16="http://schemas.microsoft.com/office/drawing/2014/main" id="{35A3DDE4-0034-EE86-B3F4-5024E34843E8}"/>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52" name="Rectangle: Rounded Corners 4">
              <a:extLst>
                <a:ext uri="{FF2B5EF4-FFF2-40B4-BE49-F238E27FC236}">
                  <a16:creationId xmlns:a16="http://schemas.microsoft.com/office/drawing/2014/main" id="{B62837A4-9242-8CEB-33B8-733C69B008FE}"/>
                </a:ext>
              </a:extLst>
            </p:cNvPr>
            <p:cNvSpPr txBox="1"/>
            <p:nvPr/>
          </p:nvSpPr>
          <p:spPr>
            <a:xfrm>
              <a:off x="138207" y="596898"/>
              <a:ext cx="5210188"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Free length</a:t>
              </a:r>
              <a:endParaRPr lang="en-US" sz="1800" kern="1200" dirty="0">
                <a:latin typeface="Helvetica" pitchFamily="2" charset="0"/>
              </a:endParaRPr>
            </a:p>
          </p:txBody>
        </p:sp>
      </p:grpSp>
      <p:grpSp>
        <p:nvGrpSpPr>
          <p:cNvPr id="60" name="Group 1">
            <a:extLst>
              <a:ext uri="{FF2B5EF4-FFF2-40B4-BE49-F238E27FC236}">
                <a16:creationId xmlns:a16="http://schemas.microsoft.com/office/drawing/2014/main" id="{FA1672FD-FE38-94FD-583C-83A3D487FB29}"/>
              </a:ext>
            </a:extLst>
          </p:cNvPr>
          <p:cNvGrpSpPr/>
          <p:nvPr/>
        </p:nvGrpSpPr>
        <p:grpSpPr>
          <a:xfrm>
            <a:off x="7184853" y="5564292"/>
            <a:ext cx="4572000" cy="486720"/>
            <a:chOff x="0" y="573138"/>
            <a:chExt cx="5525729" cy="486720"/>
          </a:xfrm>
          <a:solidFill>
            <a:srgbClr val="00B0F0"/>
          </a:solidFill>
        </p:grpSpPr>
        <p:sp>
          <p:nvSpPr>
            <p:cNvPr id="61" name="Rectangle: Rounded Corners 5">
              <a:extLst>
                <a:ext uri="{FF2B5EF4-FFF2-40B4-BE49-F238E27FC236}">
                  <a16:creationId xmlns:a16="http://schemas.microsoft.com/office/drawing/2014/main" id="{CFF5851A-96E8-C643-3120-00456BC63B9C}"/>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62" name="Rectangle: Rounded Corners 4">
              <a:extLst>
                <a:ext uri="{FF2B5EF4-FFF2-40B4-BE49-F238E27FC236}">
                  <a16:creationId xmlns:a16="http://schemas.microsoft.com/office/drawing/2014/main" id="{EEB164FF-8060-EAF6-5AAD-C96181FFEC56}"/>
                </a:ext>
              </a:extLst>
            </p:cNvPr>
            <p:cNvSpPr txBox="1"/>
            <p:nvPr/>
          </p:nvSpPr>
          <p:spPr>
            <a:xfrm>
              <a:off x="164820" y="596898"/>
              <a:ext cx="5210187" cy="439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Visualization options</a:t>
              </a:r>
              <a:endParaRPr lang="en-US" sz="1800" kern="1200" dirty="0">
                <a:latin typeface="Helvetica" pitchFamily="2" charset="0"/>
              </a:endParaRPr>
            </a:p>
          </p:txBody>
        </p:sp>
      </p:grpSp>
    </p:spTree>
    <p:extLst>
      <p:ext uri="{BB962C8B-B14F-4D97-AF65-F5344CB8AC3E}">
        <p14:creationId xmlns:p14="http://schemas.microsoft.com/office/powerpoint/2010/main" val="795190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775046A2-5E0A-82FA-775A-2622EEFA5D1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5C44198C-7722-5660-19EC-A5B238BFF883}"/>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F10EE8AC-8B1D-3A81-324C-ABC1011BFA06}"/>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66318D85-73D8-83E7-58CA-7F68CE161510}"/>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E88A4957-97BE-4BA4-2BFB-52408EBA82EE}"/>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DFC7960E-3DD8-186D-28D6-9843CB74AAD4}"/>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4" name="CasellaDiTesto 8">
            <a:extLst>
              <a:ext uri="{FF2B5EF4-FFF2-40B4-BE49-F238E27FC236}">
                <a16:creationId xmlns:a16="http://schemas.microsoft.com/office/drawing/2014/main" id="{D9A5BD05-67B5-692E-D0A5-FF6FAA52D0F3}"/>
              </a:ext>
            </a:extLst>
          </p:cNvPr>
          <p:cNvSpPr txBox="1"/>
          <p:nvPr/>
        </p:nvSpPr>
        <p:spPr>
          <a:xfrm>
            <a:off x="2608497" y="1268166"/>
            <a:ext cx="697500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sp>
        <p:nvSpPr>
          <p:cNvPr id="15" name="CasellaDiTesto 14">
            <a:extLst>
              <a:ext uri="{FF2B5EF4-FFF2-40B4-BE49-F238E27FC236}">
                <a16:creationId xmlns:a16="http://schemas.microsoft.com/office/drawing/2014/main" id="{719BFAE5-0075-2ADC-E2FF-C1E94497282B}"/>
              </a:ext>
            </a:extLst>
          </p:cNvPr>
          <p:cNvSpPr txBox="1"/>
          <p:nvPr/>
        </p:nvSpPr>
        <p:spPr>
          <a:xfrm>
            <a:off x="876774" y="2039089"/>
            <a:ext cx="10438451" cy="1477328"/>
          </a:xfrm>
          <a:prstGeom prst="rect">
            <a:avLst/>
          </a:prstGeom>
          <a:noFill/>
        </p:spPr>
        <p:txBody>
          <a:bodyPr wrap="square" rtlCol="0">
            <a:spAutoFit/>
          </a:bodyPr>
          <a:lstStyle/>
          <a:p>
            <a:pPr algn="ctr"/>
            <a:r>
              <a:rPr lang="it-IT" dirty="0">
                <a:latin typeface="Helvetica" pitchFamily="2" charset="0"/>
              </a:rPr>
              <a:t>The </a:t>
            </a:r>
            <a:r>
              <a:rPr lang="it-IT" dirty="0" err="1">
                <a:latin typeface="Helvetica" pitchFamily="2" charset="0"/>
              </a:rPr>
              <a:t>tests</a:t>
            </a:r>
            <a:r>
              <a:rPr lang="it-IT" dirty="0">
                <a:latin typeface="Helvetica" pitchFamily="2" charset="0"/>
              </a:rPr>
              <a:t> </a:t>
            </a:r>
            <a:r>
              <a:rPr lang="it-IT" dirty="0" err="1">
                <a:latin typeface="Helvetica" pitchFamily="2" charset="0"/>
              </a:rPr>
              <a:t>were</a:t>
            </a:r>
            <a:r>
              <a:rPr lang="it-IT" dirty="0">
                <a:latin typeface="Helvetica" pitchFamily="2" charset="0"/>
              </a:rPr>
              <a:t> </a:t>
            </a:r>
            <a:r>
              <a:rPr lang="it-IT" dirty="0" err="1">
                <a:latin typeface="Helvetica" pitchFamily="2" charset="0"/>
              </a:rPr>
              <a:t>performed</a:t>
            </a:r>
            <a:r>
              <a:rPr lang="it-IT" dirty="0">
                <a:latin typeface="Helvetica" pitchFamily="2" charset="0"/>
              </a:rPr>
              <a:t> to compare the contact force </a:t>
            </a:r>
            <a:r>
              <a:rPr lang="it-IT" dirty="0" err="1">
                <a:latin typeface="Helvetica" pitchFamily="2" charset="0"/>
              </a:rPr>
              <a:t>generated</a:t>
            </a:r>
            <a:r>
              <a:rPr lang="it-IT" dirty="0">
                <a:latin typeface="Helvetica" pitchFamily="2" charset="0"/>
              </a:rPr>
              <a:t> by a </a:t>
            </a:r>
            <a:r>
              <a:rPr lang="it-IT" dirty="0" err="1">
                <a:latin typeface="Helvetica" pitchFamily="2" charset="0"/>
              </a:rPr>
              <a:t>gripper</a:t>
            </a:r>
            <a:r>
              <a:rPr lang="it-IT" dirty="0">
                <a:latin typeface="Helvetica" pitchFamily="2" charset="0"/>
              </a:rPr>
              <a:t> in </a:t>
            </a:r>
            <a:r>
              <a:rPr lang="it-IT" dirty="0" err="1">
                <a:latin typeface="Helvetica" pitchFamily="2" charset="0"/>
              </a:rPr>
              <a:t>both</a:t>
            </a:r>
            <a:r>
              <a:rPr lang="it-IT" dirty="0">
                <a:latin typeface="Helvetica" pitchFamily="2" charset="0"/>
              </a:rPr>
              <a:t> </a:t>
            </a:r>
            <a:r>
              <a:rPr lang="it-IT" dirty="0" err="1">
                <a:latin typeface="Helvetica" pitchFamily="2" charset="0"/>
              </a:rPr>
              <a:t>parallel</a:t>
            </a:r>
            <a:r>
              <a:rPr lang="it-IT" dirty="0">
                <a:latin typeface="Helvetica" pitchFamily="2" charset="0"/>
              </a:rPr>
              <a:t> and </a:t>
            </a:r>
            <a:r>
              <a:rPr lang="it-IT" dirty="0" err="1">
                <a:latin typeface="Helvetica" pitchFamily="2" charset="0"/>
              </a:rPr>
              <a:t>adaptive</a:t>
            </a:r>
            <a:r>
              <a:rPr lang="it-IT" dirty="0">
                <a:latin typeface="Helvetica" pitchFamily="2" charset="0"/>
              </a:rPr>
              <a:t> </a:t>
            </a:r>
            <a:r>
              <a:rPr lang="it-IT" dirty="0" err="1">
                <a:latin typeface="Helvetica" pitchFamily="2" charset="0"/>
              </a:rPr>
              <a:t>gripper</a:t>
            </a:r>
            <a:r>
              <a:rPr lang="it-IT" dirty="0">
                <a:latin typeface="Helvetica" pitchFamily="2" charset="0"/>
              </a:rPr>
              <a:t> </a:t>
            </a:r>
            <a:r>
              <a:rPr lang="it-IT" dirty="0" err="1">
                <a:latin typeface="Helvetica" pitchFamily="2" charset="0"/>
              </a:rPr>
              <a:t>configurations</a:t>
            </a:r>
            <a:r>
              <a:rPr lang="it-IT" dirty="0">
                <a:latin typeface="Helvetica" pitchFamily="2" charset="0"/>
              </a:rPr>
              <a:t>.  The </a:t>
            </a:r>
            <a:r>
              <a:rPr lang="it-IT" dirty="0" err="1">
                <a:latin typeface="Helvetica" pitchFamily="2" charset="0"/>
              </a:rPr>
              <a:t>object</a:t>
            </a:r>
            <a:r>
              <a:rPr lang="it-IT" dirty="0">
                <a:latin typeface="Helvetica" pitchFamily="2" charset="0"/>
              </a:rPr>
              <a:t> </a:t>
            </a:r>
            <a:r>
              <a:rPr lang="it-IT" dirty="0" err="1">
                <a:latin typeface="Helvetica" pitchFamily="2" charset="0"/>
              </a:rPr>
              <a:t>used</a:t>
            </a:r>
            <a:r>
              <a:rPr lang="it-IT" dirty="0">
                <a:latin typeface="Helvetica" pitchFamily="2" charset="0"/>
              </a:rPr>
              <a:t> for the </a:t>
            </a:r>
            <a:r>
              <a:rPr lang="it-IT" dirty="0" err="1">
                <a:latin typeface="Helvetica" pitchFamily="2" charset="0"/>
              </a:rPr>
              <a:t>gripping</a:t>
            </a:r>
            <a:r>
              <a:rPr lang="it-IT" dirty="0">
                <a:latin typeface="Helvetica" pitchFamily="2" charset="0"/>
              </a:rPr>
              <a:t> </a:t>
            </a:r>
            <a:r>
              <a:rPr lang="it-IT" dirty="0" err="1">
                <a:latin typeface="Helvetica" pitchFamily="2" charset="0"/>
              </a:rPr>
              <a:t>tests</a:t>
            </a:r>
            <a:r>
              <a:rPr lang="it-IT" dirty="0">
                <a:latin typeface="Helvetica" pitchFamily="2" charset="0"/>
              </a:rPr>
              <a:t> </a:t>
            </a:r>
            <a:r>
              <a:rPr lang="it-IT" dirty="0" err="1">
                <a:latin typeface="Helvetica" pitchFamily="2" charset="0"/>
              </a:rPr>
              <a:t>is</a:t>
            </a:r>
            <a:r>
              <a:rPr lang="it-IT" dirty="0">
                <a:latin typeface="Helvetica" pitchFamily="2" charset="0"/>
              </a:rPr>
              <a:t> a </a:t>
            </a:r>
            <a:r>
              <a:rPr lang="it-IT" dirty="0" err="1">
                <a:latin typeface="Helvetica" pitchFamily="2" charset="0"/>
              </a:rPr>
              <a:t>sphere</a:t>
            </a:r>
            <a:r>
              <a:rPr lang="it-IT" dirty="0">
                <a:latin typeface="Helvetica" pitchFamily="2" charset="0"/>
              </a:rPr>
              <a:t> made of </a:t>
            </a:r>
            <a:r>
              <a:rPr lang="it-IT" dirty="0" err="1">
                <a:latin typeface="Helvetica" pitchFamily="2" charset="0"/>
              </a:rPr>
              <a:t>aluminum</a:t>
            </a:r>
            <a:r>
              <a:rPr lang="it-IT" dirty="0">
                <a:latin typeface="Helvetica" pitchFamily="2" charset="0"/>
              </a:rPr>
              <a:t> </a:t>
            </a:r>
            <a:r>
              <a:rPr lang="it-IT" dirty="0" err="1">
                <a:latin typeface="Helvetica" pitchFamily="2" charset="0"/>
              </a:rPr>
              <a:t>alloy</a:t>
            </a:r>
            <a:r>
              <a:rPr lang="it-IT" dirty="0">
                <a:latin typeface="Helvetica" pitchFamily="2" charset="0"/>
              </a:rPr>
              <a:t> DIN 3.0205 (EN-AW 1200) with </a:t>
            </a:r>
            <a:r>
              <a:rPr lang="it-IT" dirty="0" err="1">
                <a:latin typeface="Helvetica" pitchFamily="2" charset="0"/>
              </a:rPr>
              <a:t>three</a:t>
            </a:r>
            <a:r>
              <a:rPr lang="it-IT" dirty="0">
                <a:latin typeface="Helvetica" pitchFamily="2" charset="0"/>
              </a:rPr>
              <a:t> </a:t>
            </a:r>
            <a:r>
              <a:rPr lang="it-IT" dirty="0" err="1">
                <a:latin typeface="Helvetica" pitchFamily="2" charset="0"/>
              </a:rPr>
              <a:t>different</a:t>
            </a:r>
            <a:r>
              <a:rPr lang="it-IT" dirty="0">
                <a:latin typeface="Helvetica" pitchFamily="2" charset="0"/>
              </a:rPr>
              <a:t> </a:t>
            </a:r>
            <a:r>
              <a:rPr lang="it-IT" dirty="0" err="1">
                <a:latin typeface="Helvetica" pitchFamily="2" charset="0"/>
              </a:rPr>
              <a:t>radius</a:t>
            </a:r>
            <a:r>
              <a:rPr lang="it-IT" dirty="0">
                <a:latin typeface="Helvetica" pitchFamily="2" charset="0"/>
              </a:rPr>
              <a:t> </a:t>
            </a:r>
            <a:r>
              <a:rPr lang="it-IT" dirty="0" err="1">
                <a:latin typeface="Helvetica" pitchFamily="2" charset="0"/>
              </a:rPr>
              <a:t>values</a:t>
            </a:r>
            <a:r>
              <a:rPr lang="it-IT" dirty="0">
                <a:latin typeface="Helvetica" pitchFamily="2" charset="0"/>
              </a:rPr>
              <a:t>: 26, 22, and 18 </a:t>
            </a:r>
            <a:r>
              <a:rPr lang="it-IT" dirty="0" err="1">
                <a:latin typeface="Helvetica" pitchFamily="2" charset="0"/>
              </a:rPr>
              <a:t>millimeters</a:t>
            </a:r>
            <a:r>
              <a:rPr lang="it-IT" dirty="0">
                <a:latin typeface="Helvetica" pitchFamily="2" charset="0"/>
              </a:rPr>
              <a:t>. For a </a:t>
            </a:r>
            <a:r>
              <a:rPr lang="it-IT" dirty="0" err="1">
                <a:latin typeface="Helvetica" pitchFamily="2" charset="0"/>
              </a:rPr>
              <a:t>radius</a:t>
            </a:r>
            <a:r>
              <a:rPr lang="it-IT" dirty="0">
                <a:latin typeface="Helvetica" pitchFamily="2" charset="0"/>
              </a:rPr>
              <a:t> of 26 mm, the </a:t>
            </a:r>
            <a:r>
              <a:rPr lang="it-IT" dirty="0" err="1">
                <a:latin typeface="Helvetica" pitchFamily="2" charset="0"/>
              </a:rPr>
              <a:t>sphere’s</a:t>
            </a:r>
            <a:r>
              <a:rPr lang="it-IT" dirty="0">
                <a:latin typeface="Helvetica" pitchFamily="2" charset="0"/>
              </a:rPr>
              <a:t> mass </a:t>
            </a:r>
            <a:r>
              <a:rPr lang="it-IT" dirty="0" err="1">
                <a:latin typeface="Helvetica" pitchFamily="2" charset="0"/>
              </a:rPr>
              <a:t>is</a:t>
            </a:r>
            <a:r>
              <a:rPr lang="it-IT" dirty="0">
                <a:latin typeface="Helvetica" pitchFamily="2" charset="0"/>
              </a:rPr>
              <a:t> 200 g; for a </a:t>
            </a:r>
            <a:r>
              <a:rPr lang="it-IT" dirty="0" err="1">
                <a:latin typeface="Helvetica" pitchFamily="2" charset="0"/>
              </a:rPr>
              <a:t>radius</a:t>
            </a:r>
            <a:r>
              <a:rPr lang="it-IT" dirty="0">
                <a:latin typeface="Helvetica" pitchFamily="2" charset="0"/>
              </a:rPr>
              <a:t> of 22 mm, the mass </a:t>
            </a:r>
            <a:r>
              <a:rPr lang="it-IT" dirty="0" err="1">
                <a:latin typeface="Helvetica" pitchFamily="2" charset="0"/>
              </a:rPr>
              <a:t>is</a:t>
            </a:r>
            <a:r>
              <a:rPr lang="it-IT" dirty="0">
                <a:latin typeface="Helvetica" pitchFamily="2" charset="0"/>
              </a:rPr>
              <a:t> </a:t>
            </a:r>
            <a:r>
              <a:rPr lang="it-IT" dirty="0" err="1">
                <a:latin typeface="Helvetica" pitchFamily="2" charset="0"/>
              </a:rPr>
              <a:t>approximately</a:t>
            </a:r>
            <a:r>
              <a:rPr lang="it-IT" dirty="0">
                <a:latin typeface="Helvetica" pitchFamily="2" charset="0"/>
              </a:rPr>
              <a:t> 120 g; and for a </a:t>
            </a:r>
            <a:r>
              <a:rPr lang="it-IT" dirty="0" err="1">
                <a:latin typeface="Helvetica" pitchFamily="2" charset="0"/>
              </a:rPr>
              <a:t>radius</a:t>
            </a:r>
            <a:r>
              <a:rPr lang="it-IT" dirty="0">
                <a:latin typeface="Helvetica" pitchFamily="2" charset="0"/>
              </a:rPr>
              <a:t> of 18 mm, the mass </a:t>
            </a:r>
            <a:r>
              <a:rPr lang="it-IT" dirty="0" err="1">
                <a:latin typeface="Helvetica" pitchFamily="2" charset="0"/>
              </a:rPr>
              <a:t>is</a:t>
            </a:r>
            <a:r>
              <a:rPr lang="it-IT" dirty="0">
                <a:latin typeface="Helvetica" pitchFamily="2" charset="0"/>
              </a:rPr>
              <a:t> 60 g.</a:t>
            </a:r>
          </a:p>
        </p:txBody>
      </p:sp>
      <p:grpSp>
        <p:nvGrpSpPr>
          <p:cNvPr id="16" name="Group 1">
            <a:extLst>
              <a:ext uri="{FF2B5EF4-FFF2-40B4-BE49-F238E27FC236}">
                <a16:creationId xmlns:a16="http://schemas.microsoft.com/office/drawing/2014/main" id="{A1D341A8-2363-B0C7-3628-915D6BFD8EE1}"/>
              </a:ext>
            </a:extLst>
          </p:cNvPr>
          <p:cNvGrpSpPr/>
          <p:nvPr/>
        </p:nvGrpSpPr>
        <p:grpSpPr>
          <a:xfrm>
            <a:off x="1135952" y="4058112"/>
            <a:ext cx="4716771" cy="486720"/>
            <a:chOff x="0" y="573138"/>
            <a:chExt cx="5525729" cy="486720"/>
          </a:xfrm>
          <a:solidFill>
            <a:srgbClr val="002060"/>
          </a:solidFill>
        </p:grpSpPr>
        <p:sp>
          <p:nvSpPr>
            <p:cNvPr id="17" name="Rectangle: Rounded Corners 5">
              <a:extLst>
                <a:ext uri="{FF2B5EF4-FFF2-40B4-BE49-F238E27FC236}">
                  <a16:creationId xmlns:a16="http://schemas.microsoft.com/office/drawing/2014/main" id="{3F438563-02A2-F1FB-2989-603E11EC2533}"/>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8" name="Rectangle: Rounded Corners 4">
              <a:extLst>
                <a:ext uri="{FF2B5EF4-FFF2-40B4-BE49-F238E27FC236}">
                  <a16:creationId xmlns:a16="http://schemas.microsoft.com/office/drawing/2014/main" id="{641F942A-07B7-7511-280B-914967DA440F}"/>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large sphere</a:t>
              </a:r>
              <a:endParaRPr lang="en-US" sz="1800" kern="1200" dirty="0">
                <a:latin typeface="Helvetica" pitchFamily="2" charset="0"/>
              </a:endParaRPr>
            </a:p>
          </p:txBody>
        </p:sp>
      </p:grpSp>
      <p:grpSp>
        <p:nvGrpSpPr>
          <p:cNvPr id="19" name="Group 17">
            <a:extLst>
              <a:ext uri="{FF2B5EF4-FFF2-40B4-BE49-F238E27FC236}">
                <a16:creationId xmlns:a16="http://schemas.microsoft.com/office/drawing/2014/main" id="{11B8501B-1703-9561-1211-D42742843C4C}"/>
              </a:ext>
            </a:extLst>
          </p:cNvPr>
          <p:cNvGrpSpPr/>
          <p:nvPr/>
        </p:nvGrpSpPr>
        <p:grpSpPr>
          <a:xfrm>
            <a:off x="1144385" y="5454523"/>
            <a:ext cx="4716770" cy="486720"/>
            <a:chOff x="0" y="573138"/>
            <a:chExt cx="5525729" cy="486720"/>
          </a:xfrm>
          <a:solidFill>
            <a:srgbClr val="002060"/>
          </a:solidFill>
        </p:grpSpPr>
        <p:sp>
          <p:nvSpPr>
            <p:cNvPr id="20" name="Rectangle: Rounded Corners 18">
              <a:extLst>
                <a:ext uri="{FF2B5EF4-FFF2-40B4-BE49-F238E27FC236}">
                  <a16:creationId xmlns:a16="http://schemas.microsoft.com/office/drawing/2014/main" id="{C210C58C-2794-673D-2ED6-4F92C0407C94}"/>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1" name="Rectangle: Rounded Corners 4">
              <a:extLst>
                <a:ext uri="{FF2B5EF4-FFF2-40B4-BE49-F238E27FC236}">
                  <a16:creationId xmlns:a16="http://schemas.microsoft.com/office/drawing/2014/main" id="{2F1A5763-8002-F515-0E29-4903C618AE0A}"/>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small sphere</a:t>
              </a:r>
              <a:endParaRPr lang="en-US" sz="1800" kern="1200" dirty="0">
                <a:latin typeface="Helvetica" pitchFamily="2" charset="0"/>
              </a:endParaRPr>
            </a:p>
          </p:txBody>
        </p:sp>
      </p:grpSp>
      <p:grpSp>
        <p:nvGrpSpPr>
          <p:cNvPr id="25" name="Group 17">
            <a:extLst>
              <a:ext uri="{FF2B5EF4-FFF2-40B4-BE49-F238E27FC236}">
                <a16:creationId xmlns:a16="http://schemas.microsoft.com/office/drawing/2014/main" id="{C2B31927-D6E3-96E3-C3B9-A95FE7DB08AC}"/>
              </a:ext>
            </a:extLst>
          </p:cNvPr>
          <p:cNvGrpSpPr/>
          <p:nvPr/>
        </p:nvGrpSpPr>
        <p:grpSpPr>
          <a:xfrm>
            <a:off x="1115546" y="4758886"/>
            <a:ext cx="4745609" cy="486720"/>
            <a:chOff x="0" y="573138"/>
            <a:chExt cx="5525729" cy="486720"/>
          </a:xfrm>
          <a:solidFill>
            <a:srgbClr val="002060"/>
          </a:solidFill>
        </p:grpSpPr>
        <p:sp>
          <p:nvSpPr>
            <p:cNvPr id="26" name="Rectangle: Rounded Corners 18">
              <a:extLst>
                <a:ext uri="{FF2B5EF4-FFF2-40B4-BE49-F238E27FC236}">
                  <a16:creationId xmlns:a16="http://schemas.microsoft.com/office/drawing/2014/main" id="{F37E1406-D0E1-EFF6-50DE-B95BE0AE938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7" name="Rectangle: Rounded Corners 4">
              <a:extLst>
                <a:ext uri="{FF2B5EF4-FFF2-40B4-BE49-F238E27FC236}">
                  <a16:creationId xmlns:a16="http://schemas.microsoft.com/office/drawing/2014/main" id="{54A0A535-53D2-9948-BBA4-1BF5B93EFA59}"/>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medium sphere</a:t>
              </a:r>
              <a:endParaRPr lang="en-US" sz="1800" kern="1200" dirty="0">
                <a:latin typeface="Helvetica" pitchFamily="2" charset="0"/>
              </a:endParaRPr>
            </a:p>
          </p:txBody>
        </p:sp>
      </p:grpSp>
      <p:grpSp>
        <p:nvGrpSpPr>
          <p:cNvPr id="28" name="Group 1">
            <a:extLst>
              <a:ext uri="{FF2B5EF4-FFF2-40B4-BE49-F238E27FC236}">
                <a16:creationId xmlns:a16="http://schemas.microsoft.com/office/drawing/2014/main" id="{700DC708-3FBF-3457-3A74-4C14BEC8117C}"/>
              </a:ext>
            </a:extLst>
          </p:cNvPr>
          <p:cNvGrpSpPr/>
          <p:nvPr/>
        </p:nvGrpSpPr>
        <p:grpSpPr>
          <a:xfrm>
            <a:off x="6359685" y="4058112"/>
            <a:ext cx="4716771" cy="486720"/>
            <a:chOff x="0" y="573138"/>
            <a:chExt cx="5525729" cy="486720"/>
          </a:xfrm>
          <a:solidFill>
            <a:srgbClr val="002060"/>
          </a:solidFill>
        </p:grpSpPr>
        <p:sp>
          <p:nvSpPr>
            <p:cNvPr id="29" name="Rectangle: Rounded Corners 5">
              <a:extLst>
                <a:ext uri="{FF2B5EF4-FFF2-40B4-BE49-F238E27FC236}">
                  <a16:creationId xmlns:a16="http://schemas.microsoft.com/office/drawing/2014/main" id="{F70DEDBD-B78F-3FE0-5573-C995C722DCF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0" name="Rectangle: Rounded Corners 4">
              <a:extLst>
                <a:ext uri="{FF2B5EF4-FFF2-40B4-BE49-F238E27FC236}">
                  <a16:creationId xmlns:a16="http://schemas.microsoft.com/office/drawing/2014/main" id="{F728A6EC-939C-C744-A73B-1CA8934791F1}"/>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large sphere</a:t>
              </a:r>
              <a:endParaRPr lang="en-US" sz="1800" kern="1200" dirty="0">
                <a:latin typeface="Helvetica" pitchFamily="2" charset="0"/>
              </a:endParaRPr>
            </a:p>
          </p:txBody>
        </p:sp>
      </p:grpSp>
      <p:grpSp>
        <p:nvGrpSpPr>
          <p:cNvPr id="31" name="Group 17">
            <a:extLst>
              <a:ext uri="{FF2B5EF4-FFF2-40B4-BE49-F238E27FC236}">
                <a16:creationId xmlns:a16="http://schemas.microsoft.com/office/drawing/2014/main" id="{D356D02E-A328-8A71-8DD2-4E870B146955}"/>
              </a:ext>
            </a:extLst>
          </p:cNvPr>
          <p:cNvGrpSpPr/>
          <p:nvPr/>
        </p:nvGrpSpPr>
        <p:grpSpPr>
          <a:xfrm>
            <a:off x="6368118" y="5454523"/>
            <a:ext cx="4716770" cy="486720"/>
            <a:chOff x="0" y="573138"/>
            <a:chExt cx="5525729" cy="486720"/>
          </a:xfrm>
          <a:solidFill>
            <a:srgbClr val="002060"/>
          </a:solidFill>
        </p:grpSpPr>
        <p:sp>
          <p:nvSpPr>
            <p:cNvPr id="32" name="Rectangle: Rounded Corners 18">
              <a:extLst>
                <a:ext uri="{FF2B5EF4-FFF2-40B4-BE49-F238E27FC236}">
                  <a16:creationId xmlns:a16="http://schemas.microsoft.com/office/drawing/2014/main" id="{5B779945-8059-F1EB-5BDE-9AAD6388C3AD}"/>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3" name="Rectangle: Rounded Corners 4">
              <a:extLst>
                <a:ext uri="{FF2B5EF4-FFF2-40B4-BE49-F238E27FC236}">
                  <a16:creationId xmlns:a16="http://schemas.microsoft.com/office/drawing/2014/main" id="{EEC75EEF-5FD2-C22C-F9BA-350CB603AE1B}"/>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small sphere</a:t>
              </a:r>
              <a:endParaRPr lang="en-US" sz="1800" kern="1200" dirty="0">
                <a:latin typeface="Helvetica" pitchFamily="2" charset="0"/>
              </a:endParaRPr>
            </a:p>
          </p:txBody>
        </p:sp>
      </p:grpSp>
      <p:grpSp>
        <p:nvGrpSpPr>
          <p:cNvPr id="34" name="Group 17">
            <a:extLst>
              <a:ext uri="{FF2B5EF4-FFF2-40B4-BE49-F238E27FC236}">
                <a16:creationId xmlns:a16="http://schemas.microsoft.com/office/drawing/2014/main" id="{E29B82E9-B1DE-8D8F-EA1E-BC1062A86FA9}"/>
              </a:ext>
            </a:extLst>
          </p:cNvPr>
          <p:cNvGrpSpPr/>
          <p:nvPr/>
        </p:nvGrpSpPr>
        <p:grpSpPr>
          <a:xfrm>
            <a:off x="6339279" y="4758886"/>
            <a:ext cx="4745609" cy="486720"/>
            <a:chOff x="0" y="573138"/>
            <a:chExt cx="5525729" cy="486720"/>
          </a:xfrm>
          <a:solidFill>
            <a:srgbClr val="002060"/>
          </a:solidFill>
        </p:grpSpPr>
        <p:sp>
          <p:nvSpPr>
            <p:cNvPr id="35" name="Rectangle: Rounded Corners 18">
              <a:extLst>
                <a:ext uri="{FF2B5EF4-FFF2-40B4-BE49-F238E27FC236}">
                  <a16:creationId xmlns:a16="http://schemas.microsoft.com/office/drawing/2014/main" id="{DA0830C6-C95A-C4CE-FB85-F905CC409E79}"/>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6" name="Rectangle: Rounded Corners 4">
              <a:extLst>
                <a:ext uri="{FF2B5EF4-FFF2-40B4-BE49-F238E27FC236}">
                  <a16:creationId xmlns:a16="http://schemas.microsoft.com/office/drawing/2014/main" id="{A317B54A-29CB-F6E9-23C1-1E9E99504129}"/>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medium sphere</a:t>
              </a:r>
              <a:endParaRPr lang="en-US" sz="1800" kern="1200" dirty="0">
                <a:latin typeface="Helvetica" pitchFamily="2" charset="0"/>
              </a:endParaRPr>
            </a:p>
          </p:txBody>
        </p:sp>
      </p:grpSp>
    </p:spTree>
    <p:extLst>
      <p:ext uri="{BB962C8B-B14F-4D97-AF65-F5344CB8AC3E}">
        <p14:creationId xmlns:p14="http://schemas.microsoft.com/office/powerpoint/2010/main" val="213550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linea, Diagramma, ricevuta&#10;&#10;Descrizione generata automaticamente">
            <a:extLst>
              <a:ext uri="{FF2B5EF4-FFF2-40B4-BE49-F238E27FC236}">
                <a16:creationId xmlns:a16="http://schemas.microsoft.com/office/drawing/2014/main" id="{1C941FD2-0874-1676-ED19-8194DB5F42A7}"/>
              </a:ext>
            </a:extLst>
          </p:cNvPr>
          <p:cNvPicPr>
            <a:picLocks noChangeAspect="1"/>
          </p:cNvPicPr>
          <p:nvPr/>
        </p:nvPicPr>
        <p:blipFill>
          <a:blip r:embed="rId2"/>
          <a:stretch>
            <a:fillRect/>
          </a:stretch>
        </p:blipFill>
        <p:spPr>
          <a:xfrm>
            <a:off x="4037224" y="2442739"/>
            <a:ext cx="8168640" cy="4163736"/>
          </a:xfrm>
          <a:prstGeom prst="rect">
            <a:avLst/>
          </a:prstGeom>
        </p:spPr>
      </p:pic>
      <p:sp>
        <p:nvSpPr>
          <p:cNvPr id="4" name="Rettangolo con angoli arrotondati 3">
            <a:extLst>
              <a:ext uri="{FF2B5EF4-FFF2-40B4-BE49-F238E27FC236}">
                <a16:creationId xmlns:a16="http://schemas.microsoft.com/office/drawing/2014/main" id="{6C51A095-22EB-2AD0-B50E-AFA817A84BE8}"/>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B674CDD9-5AF7-16E3-1A2D-FE2F95FD4DC3}"/>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1670688A-202F-51E2-6CCE-7C4BE2B7A471}"/>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7FF7C692-9DB0-96EA-048B-C0246A7A4DD5}"/>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0702E051-C249-C3AD-8807-BDE8164C97C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0344916B-21CF-3958-DBBF-E815F541E035}"/>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pic>
        <p:nvPicPr>
          <p:cNvPr id="41" name="Immagine 40" descr="Immagine che contiene luce&#10;&#10;Descrizione generata automaticamente">
            <a:extLst>
              <a:ext uri="{FF2B5EF4-FFF2-40B4-BE49-F238E27FC236}">
                <a16:creationId xmlns:a16="http://schemas.microsoft.com/office/drawing/2014/main" id="{F34DCD1A-F5DA-475D-63B1-8A4C6BEA45D8}"/>
              </a:ext>
            </a:extLst>
          </p:cNvPr>
          <p:cNvPicPr>
            <a:picLocks noChangeAspect="1"/>
          </p:cNvPicPr>
          <p:nvPr/>
        </p:nvPicPr>
        <p:blipFill>
          <a:blip r:embed="rId3"/>
          <a:stretch>
            <a:fillRect/>
          </a:stretch>
        </p:blipFill>
        <p:spPr>
          <a:xfrm rot="10800000">
            <a:off x="793904" y="2241030"/>
            <a:ext cx="3412782" cy="4352533"/>
          </a:xfrm>
          <a:prstGeom prst="rect">
            <a:avLst/>
          </a:prstGeom>
        </p:spPr>
      </p:pic>
      <mc:AlternateContent xmlns:mc="http://schemas.openxmlformats.org/markup-compatibility/2006" xmlns:a14="http://schemas.microsoft.com/office/drawing/2010/main">
        <mc:Choice Requires="a14">
          <p:sp>
            <p:nvSpPr>
              <p:cNvPr id="46" name="CasellaDiTesto 45">
                <a:extLst>
                  <a:ext uri="{FF2B5EF4-FFF2-40B4-BE49-F238E27FC236}">
                    <a16:creationId xmlns:a16="http://schemas.microsoft.com/office/drawing/2014/main" id="{56CB232F-36D2-19D4-855B-1E04F88B868B}"/>
                  </a:ext>
                </a:extLst>
              </p:cNvPr>
              <p:cNvSpPr txBox="1"/>
              <p:nvPr/>
            </p:nvSpPr>
            <p:spPr>
              <a:xfrm>
                <a:off x="5033095" y="2221402"/>
                <a:ext cx="5135564" cy="369332"/>
              </a:xfrm>
              <a:prstGeom prst="rect">
                <a:avLst/>
              </a:prstGeom>
              <a:noFill/>
            </p:spPr>
            <p:txBody>
              <a:bodyPr wrap="square" rtlCol="0">
                <a:spAutoFit/>
              </a:bodyPr>
              <a:lstStyle/>
              <a:p>
                <a:r>
                  <a:rPr lang="it-IT" dirty="0">
                    <a:latin typeface="Helvetica" pitchFamily="2" charset="0"/>
                  </a:rPr>
                  <a:t>Contact Force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22</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46" name="CasellaDiTesto 45">
                <a:extLst>
                  <a:ext uri="{FF2B5EF4-FFF2-40B4-BE49-F238E27FC236}">
                    <a16:creationId xmlns:a16="http://schemas.microsoft.com/office/drawing/2014/main" id="{56CB232F-36D2-19D4-855B-1E04F88B868B}"/>
                  </a:ext>
                </a:extLst>
              </p:cNvPr>
              <p:cNvSpPr txBox="1">
                <a:spLocks noRot="1" noChangeAspect="1" noMove="1" noResize="1" noEditPoints="1" noAdjustHandles="1" noChangeArrowheads="1" noChangeShapeType="1" noTextEdit="1"/>
              </p:cNvSpPr>
              <p:nvPr/>
            </p:nvSpPr>
            <p:spPr>
              <a:xfrm>
                <a:off x="5033095" y="2221402"/>
                <a:ext cx="5135564" cy="369332"/>
              </a:xfrm>
              <a:prstGeom prst="rect">
                <a:avLst/>
              </a:prstGeom>
              <a:blipFill>
                <a:blip r:embed="rId4"/>
                <a:stretch>
                  <a:fillRect l="-988" t="-6452" b="-22581"/>
                </a:stretch>
              </a:blipFill>
            </p:spPr>
            <p:txBody>
              <a:bodyPr/>
              <a:lstStyle/>
              <a:p>
                <a:r>
                  <a:rPr lang="it-IT">
                    <a:noFill/>
                  </a:rPr>
                  <a:t> </a:t>
                </a:r>
              </a:p>
            </p:txBody>
          </p:sp>
        </mc:Fallback>
      </mc:AlternateContent>
      <p:sp>
        <p:nvSpPr>
          <p:cNvPr id="47" name="CasellaDiTesto 46">
            <a:extLst>
              <a:ext uri="{FF2B5EF4-FFF2-40B4-BE49-F238E27FC236}">
                <a16:creationId xmlns:a16="http://schemas.microsoft.com/office/drawing/2014/main" id="{B9155498-50D8-EEEC-89E9-4F889EA747B9}"/>
              </a:ext>
            </a:extLst>
          </p:cNvPr>
          <p:cNvSpPr txBox="1"/>
          <p:nvPr/>
        </p:nvSpPr>
        <p:spPr>
          <a:xfrm>
            <a:off x="5084301" y="6424286"/>
            <a:ext cx="4431173" cy="338554"/>
          </a:xfrm>
          <a:prstGeom prst="rect">
            <a:avLst/>
          </a:prstGeom>
          <a:noFill/>
        </p:spPr>
        <p:txBody>
          <a:bodyPr wrap="square" rtlCol="0">
            <a:spAutoFit/>
          </a:bodyPr>
          <a:lstStyle/>
          <a:p>
            <a:r>
              <a:rPr lang="it-IT" sz="800" b="1" dirty="0">
                <a:latin typeface="Helvetica" pitchFamily="2" charset="0"/>
              </a:rPr>
              <a:t>Figure 13: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parallel</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large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grpSp>
        <p:nvGrpSpPr>
          <p:cNvPr id="49" name="Group 1">
            <a:extLst>
              <a:ext uri="{FF2B5EF4-FFF2-40B4-BE49-F238E27FC236}">
                <a16:creationId xmlns:a16="http://schemas.microsoft.com/office/drawing/2014/main" id="{F86C0DFF-8A8E-331E-FD03-BB0D351EA7BF}"/>
              </a:ext>
            </a:extLst>
          </p:cNvPr>
          <p:cNvGrpSpPr/>
          <p:nvPr/>
        </p:nvGrpSpPr>
        <p:grpSpPr>
          <a:xfrm>
            <a:off x="5084302" y="1368285"/>
            <a:ext cx="4716771" cy="486720"/>
            <a:chOff x="0" y="573138"/>
            <a:chExt cx="5525729" cy="486720"/>
          </a:xfrm>
          <a:solidFill>
            <a:srgbClr val="002060"/>
          </a:solidFill>
        </p:grpSpPr>
        <p:sp>
          <p:nvSpPr>
            <p:cNvPr id="50" name="Rectangle: Rounded Corners 5">
              <a:extLst>
                <a:ext uri="{FF2B5EF4-FFF2-40B4-BE49-F238E27FC236}">
                  <a16:creationId xmlns:a16="http://schemas.microsoft.com/office/drawing/2014/main" id="{2CE1D01A-8C21-B3D7-3572-79B6926C6B85}"/>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dirty="0"/>
            </a:p>
          </p:txBody>
        </p:sp>
        <p:sp>
          <p:nvSpPr>
            <p:cNvPr id="51" name="Rectangle: Rounded Corners 4">
              <a:extLst>
                <a:ext uri="{FF2B5EF4-FFF2-40B4-BE49-F238E27FC236}">
                  <a16:creationId xmlns:a16="http://schemas.microsoft.com/office/drawing/2014/main" id="{4601DB4A-61AF-77B1-296E-8D1E1B64881E}"/>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large sphere</a:t>
              </a:r>
              <a:endParaRPr lang="en-US" sz="1800" kern="1200" dirty="0">
                <a:latin typeface="Helvetica" pitchFamily="2" charset="0"/>
              </a:endParaRPr>
            </a:p>
          </p:txBody>
        </p:sp>
      </p:grpSp>
      <p:sp>
        <p:nvSpPr>
          <p:cNvPr id="53" name="CasellaDiTesto 8">
            <a:extLst>
              <a:ext uri="{FF2B5EF4-FFF2-40B4-BE49-F238E27FC236}">
                <a16:creationId xmlns:a16="http://schemas.microsoft.com/office/drawing/2014/main" id="{DBC18573-7A90-D312-3E52-856156092BE8}"/>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spTree>
    <p:extLst>
      <p:ext uri="{BB962C8B-B14F-4D97-AF65-F5344CB8AC3E}">
        <p14:creationId xmlns:p14="http://schemas.microsoft.com/office/powerpoint/2010/main" val="217832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linea, schermata, Diagramma, ricevuta&#10;&#10;Descrizione generata automaticamente">
            <a:extLst>
              <a:ext uri="{FF2B5EF4-FFF2-40B4-BE49-F238E27FC236}">
                <a16:creationId xmlns:a16="http://schemas.microsoft.com/office/drawing/2014/main" id="{C74B8736-0972-0939-C2CF-B078302E44E8}"/>
              </a:ext>
            </a:extLst>
          </p:cNvPr>
          <p:cNvPicPr>
            <a:picLocks noChangeAspect="1"/>
          </p:cNvPicPr>
          <p:nvPr/>
        </p:nvPicPr>
        <p:blipFill>
          <a:blip r:embed="rId2"/>
          <a:stretch>
            <a:fillRect/>
          </a:stretch>
        </p:blipFill>
        <p:spPr>
          <a:xfrm>
            <a:off x="4023360" y="2540444"/>
            <a:ext cx="8168640" cy="3942502"/>
          </a:xfrm>
          <a:prstGeom prst="rect">
            <a:avLst/>
          </a:prstGeom>
        </p:spPr>
      </p:pic>
      <p:sp>
        <p:nvSpPr>
          <p:cNvPr id="4" name="Rettangolo con angoli arrotondati 3">
            <a:extLst>
              <a:ext uri="{FF2B5EF4-FFF2-40B4-BE49-F238E27FC236}">
                <a16:creationId xmlns:a16="http://schemas.microsoft.com/office/drawing/2014/main" id="{6C51A095-22EB-2AD0-B50E-AFA817A84BE8}"/>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B674CDD9-5AF7-16E3-1A2D-FE2F95FD4DC3}"/>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1670688A-202F-51E2-6CCE-7C4BE2B7A471}"/>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7FF7C692-9DB0-96EA-048B-C0246A7A4DD5}"/>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0702E051-C249-C3AD-8807-BDE8164C97C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0344916B-21CF-3958-DBBF-E815F541E035}"/>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mc:AlternateContent xmlns:mc="http://schemas.openxmlformats.org/markup-compatibility/2006" xmlns:a14="http://schemas.microsoft.com/office/drawing/2010/main">
        <mc:Choice Requires="a14">
          <p:sp>
            <p:nvSpPr>
              <p:cNvPr id="46" name="CasellaDiTesto 45">
                <a:extLst>
                  <a:ext uri="{FF2B5EF4-FFF2-40B4-BE49-F238E27FC236}">
                    <a16:creationId xmlns:a16="http://schemas.microsoft.com/office/drawing/2014/main" id="{56CB232F-36D2-19D4-855B-1E04F88B868B}"/>
                  </a:ext>
                </a:extLst>
              </p:cNvPr>
              <p:cNvSpPr txBox="1"/>
              <p:nvPr/>
            </p:nvSpPr>
            <p:spPr>
              <a:xfrm>
                <a:off x="5033095" y="2221402"/>
                <a:ext cx="5135564" cy="369332"/>
              </a:xfrm>
              <a:prstGeom prst="rect">
                <a:avLst/>
              </a:prstGeom>
              <a:noFill/>
            </p:spPr>
            <p:txBody>
              <a:bodyPr wrap="square" rtlCol="0">
                <a:spAutoFit/>
              </a:bodyPr>
              <a:lstStyle/>
              <a:p>
                <a:r>
                  <a:rPr lang="it-IT" dirty="0">
                    <a:latin typeface="Helvetica" pitchFamily="2" charset="0"/>
                  </a:rPr>
                  <a:t>Contact Force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9 </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46" name="CasellaDiTesto 45">
                <a:extLst>
                  <a:ext uri="{FF2B5EF4-FFF2-40B4-BE49-F238E27FC236}">
                    <a16:creationId xmlns:a16="http://schemas.microsoft.com/office/drawing/2014/main" id="{56CB232F-36D2-19D4-855B-1E04F88B868B}"/>
                  </a:ext>
                </a:extLst>
              </p:cNvPr>
              <p:cNvSpPr txBox="1">
                <a:spLocks noRot="1" noChangeAspect="1" noMove="1" noResize="1" noEditPoints="1" noAdjustHandles="1" noChangeArrowheads="1" noChangeShapeType="1" noTextEdit="1"/>
              </p:cNvSpPr>
              <p:nvPr/>
            </p:nvSpPr>
            <p:spPr>
              <a:xfrm>
                <a:off x="5033095" y="2221402"/>
                <a:ext cx="5135564" cy="369332"/>
              </a:xfrm>
              <a:prstGeom prst="rect">
                <a:avLst/>
              </a:prstGeom>
              <a:blipFill>
                <a:blip r:embed="rId4"/>
                <a:stretch>
                  <a:fillRect l="-988" t="-6452" b="-22581"/>
                </a:stretch>
              </a:blipFill>
            </p:spPr>
            <p:txBody>
              <a:bodyPr/>
              <a:lstStyle/>
              <a:p>
                <a:r>
                  <a:rPr lang="it-IT">
                    <a:noFill/>
                  </a:rPr>
                  <a:t> </a:t>
                </a:r>
              </a:p>
            </p:txBody>
          </p:sp>
        </mc:Fallback>
      </mc:AlternateContent>
      <p:sp>
        <p:nvSpPr>
          <p:cNvPr id="47" name="CasellaDiTesto 46">
            <a:extLst>
              <a:ext uri="{FF2B5EF4-FFF2-40B4-BE49-F238E27FC236}">
                <a16:creationId xmlns:a16="http://schemas.microsoft.com/office/drawing/2014/main" id="{B9155498-50D8-EEEC-89E9-4F889EA747B9}"/>
              </a:ext>
            </a:extLst>
          </p:cNvPr>
          <p:cNvSpPr txBox="1"/>
          <p:nvPr/>
        </p:nvSpPr>
        <p:spPr>
          <a:xfrm>
            <a:off x="5084302" y="6424286"/>
            <a:ext cx="4574048" cy="338554"/>
          </a:xfrm>
          <a:prstGeom prst="rect">
            <a:avLst/>
          </a:prstGeom>
          <a:noFill/>
        </p:spPr>
        <p:txBody>
          <a:bodyPr wrap="square" rtlCol="0">
            <a:spAutoFit/>
          </a:bodyPr>
          <a:lstStyle/>
          <a:p>
            <a:r>
              <a:rPr lang="it-IT" sz="800" b="1" dirty="0">
                <a:latin typeface="Helvetica" pitchFamily="2" charset="0"/>
              </a:rPr>
              <a:t>Figure 14: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parallel</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medium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sp>
        <p:nvSpPr>
          <p:cNvPr id="53" name="CasellaDiTesto 8">
            <a:extLst>
              <a:ext uri="{FF2B5EF4-FFF2-40B4-BE49-F238E27FC236}">
                <a16:creationId xmlns:a16="http://schemas.microsoft.com/office/drawing/2014/main" id="{DBC18573-7A90-D312-3E52-856156092BE8}"/>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grpSp>
        <p:nvGrpSpPr>
          <p:cNvPr id="2" name="Group 17">
            <a:extLst>
              <a:ext uri="{FF2B5EF4-FFF2-40B4-BE49-F238E27FC236}">
                <a16:creationId xmlns:a16="http://schemas.microsoft.com/office/drawing/2014/main" id="{1DD247CE-A643-EF06-5CCA-7312BE0E36A9}"/>
              </a:ext>
            </a:extLst>
          </p:cNvPr>
          <p:cNvGrpSpPr/>
          <p:nvPr/>
        </p:nvGrpSpPr>
        <p:grpSpPr>
          <a:xfrm>
            <a:off x="5090296" y="1382635"/>
            <a:ext cx="4745609" cy="486720"/>
            <a:chOff x="0" y="573138"/>
            <a:chExt cx="5525729" cy="486720"/>
          </a:xfrm>
          <a:solidFill>
            <a:srgbClr val="002060"/>
          </a:solidFill>
        </p:grpSpPr>
        <p:sp>
          <p:nvSpPr>
            <p:cNvPr id="3" name="Rectangle: Rounded Corners 18">
              <a:extLst>
                <a:ext uri="{FF2B5EF4-FFF2-40B4-BE49-F238E27FC236}">
                  <a16:creationId xmlns:a16="http://schemas.microsoft.com/office/drawing/2014/main" id="{18CE42C8-9979-ADAF-A88D-A61C782ECEC5}"/>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0" name="Rectangle: Rounded Corners 4">
              <a:extLst>
                <a:ext uri="{FF2B5EF4-FFF2-40B4-BE49-F238E27FC236}">
                  <a16:creationId xmlns:a16="http://schemas.microsoft.com/office/drawing/2014/main" id="{3E706C23-45D3-1B16-3157-04617207476A}"/>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medium sphere</a:t>
              </a:r>
              <a:endParaRPr lang="en-US" sz="1800" kern="1200" dirty="0">
                <a:latin typeface="Helvetica" pitchFamily="2" charset="0"/>
              </a:endParaRPr>
            </a:p>
          </p:txBody>
        </p:sp>
      </p:grpSp>
      <p:grpSp>
        <p:nvGrpSpPr>
          <p:cNvPr id="49" name="Group 1">
            <a:extLst>
              <a:ext uri="{FF2B5EF4-FFF2-40B4-BE49-F238E27FC236}">
                <a16:creationId xmlns:a16="http://schemas.microsoft.com/office/drawing/2014/main" id="{F86C0DFF-8A8E-331E-FD03-BB0D351EA7BF}"/>
              </a:ext>
            </a:extLst>
          </p:cNvPr>
          <p:cNvGrpSpPr/>
          <p:nvPr/>
        </p:nvGrpSpPr>
        <p:grpSpPr>
          <a:xfrm>
            <a:off x="12628111" y="1368285"/>
            <a:ext cx="4716771" cy="486720"/>
            <a:chOff x="0" y="573138"/>
            <a:chExt cx="5525729" cy="486720"/>
          </a:xfrm>
          <a:solidFill>
            <a:srgbClr val="002060"/>
          </a:solidFill>
        </p:grpSpPr>
        <p:sp>
          <p:nvSpPr>
            <p:cNvPr id="50" name="Rectangle: Rounded Corners 5">
              <a:extLst>
                <a:ext uri="{FF2B5EF4-FFF2-40B4-BE49-F238E27FC236}">
                  <a16:creationId xmlns:a16="http://schemas.microsoft.com/office/drawing/2014/main" id="{2CE1D01A-8C21-B3D7-3572-79B6926C6B85}"/>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dirty="0"/>
            </a:p>
          </p:txBody>
        </p:sp>
        <p:sp>
          <p:nvSpPr>
            <p:cNvPr id="51" name="Rectangle: Rounded Corners 4">
              <a:extLst>
                <a:ext uri="{FF2B5EF4-FFF2-40B4-BE49-F238E27FC236}">
                  <a16:creationId xmlns:a16="http://schemas.microsoft.com/office/drawing/2014/main" id="{4601DB4A-61AF-77B1-296E-8D1E1B64881E}"/>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large sphere</a:t>
              </a:r>
              <a:endParaRPr lang="en-US" sz="1800" kern="1200" dirty="0">
                <a:latin typeface="Helvetica" pitchFamily="2" charset="0"/>
              </a:endParaRPr>
            </a:p>
          </p:txBody>
        </p:sp>
      </p:grpSp>
      <p:pic>
        <p:nvPicPr>
          <p:cNvPr id="16" name="Picture 15" descr="A grey mechanical arm holding a ball&#10;&#10;Description automatically generated">
            <a:extLst>
              <a:ext uri="{FF2B5EF4-FFF2-40B4-BE49-F238E27FC236}">
                <a16:creationId xmlns:a16="http://schemas.microsoft.com/office/drawing/2014/main" id="{0820C1FA-711F-B45E-158A-DCA5D4C9CFB5}"/>
              </a:ext>
            </a:extLst>
          </p:cNvPr>
          <p:cNvPicPr>
            <a:picLocks noChangeAspect="1"/>
          </p:cNvPicPr>
          <p:nvPr/>
        </p:nvPicPr>
        <p:blipFill>
          <a:blip r:embed="rId5"/>
          <a:srcRect l="13810" t="9203" r="33044" b="6324"/>
          <a:stretch/>
        </p:blipFill>
        <p:spPr>
          <a:xfrm>
            <a:off x="967561" y="2260550"/>
            <a:ext cx="3315569" cy="4072211"/>
          </a:xfrm>
          <a:prstGeom prst="rect">
            <a:avLst/>
          </a:prstGeom>
        </p:spPr>
      </p:pic>
    </p:spTree>
    <p:extLst>
      <p:ext uri="{BB962C8B-B14F-4D97-AF65-F5344CB8AC3E}">
        <p14:creationId xmlns:p14="http://schemas.microsoft.com/office/powerpoint/2010/main" val="1337010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linea, schermata, Diagramma, testo&#10;&#10;Descrizione generata automaticamente">
            <a:extLst>
              <a:ext uri="{FF2B5EF4-FFF2-40B4-BE49-F238E27FC236}">
                <a16:creationId xmlns:a16="http://schemas.microsoft.com/office/drawing/2014/main" id="{55EDD1E8-BC5D-572F-EE3A-99D9F29AF9E6}"/>
              </a:ext>
            </a:extLst>
          </p:cNvPr>
          <p:cNvPicPr>
            <a:picLocks noChangeAspect="1"/>
          </p:cNvPicPr>
          <p:nvPr/>
        </p:nvPicPr>
        <p:blipFill>
          <a:blip r:embed="rId2"/>
          <a:stretch>
            <a:fillRect/>
          </a:stretch>
        </p:blipFill>
        <p:spPr>
          <a:xfrm>
            <a:off x="4023360" y="2541328"/>
            <a:ext cx="8168640" cy="3942503"/>
          </a:xfrm>
          <a:prstGeom prst="rect">
            <a:avLst/>
          </a:prstGeom>
        </p:spPr>
      </p:pic>
      <p:sp>
        <p:nvSpPr>
          <p:cNvPr id="4" name="Rettangolo con angoli arrotondati 3">
            <a:extLst>
              <a:ext uri="{FF2B5EF4-FFF2-40B4-BE49-F238E27FC236}">
                <a16:creationId xmlns:a16="http://schemas.microsoft.com/office/drawing/2014/main" id="{6C51A095-22EB-2AD0-B50E-AFA817A84BE8}"/>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B674CDD9-5AF7-16E3-1A2D-FE2F95FD4DC3}"/>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1670688A-202F-51E2-6CCE-7C4BE2B7A471}"/>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7FF7C692-9DB0-96EA-048B-C0246A7A4DD5}"/>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0702E051-C249-C3AD-8807-BDE8164C97C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0344916B-21CF-3958-DBBF-E815F541E035}"/>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mc:AlternateContent xmlns:mc="http://schemas.openxmlformats.org/markup-compatibility/2006" xmlns:a14="http://schemas.microsoft.com/office/drawing/2010/main">
        <mc:Choice Requires="a14">
          <p:sp>
            <p:nvSpPr>
              <p:cNvPr id="46" name="CasellaDiTesto 45">
                <a:extLst>
                  <a:ext uri="{FF2B5EF4-FFF2-40B4-BE49-F238E27FC236}">
                    <a16:creationId xmlns:a16="http://schemas.microsoft.com/office/drawing/2014/main" id="{56CB232F-36D2-19D4-855B-1E04F88B868B}"/>
                  </a:ext>
                </a:extLst>
              </p:cNvPr>
              <p:cNvSpPr txBox="1"/>
              <p:nvPr/>
            </p:nvSpPr>
            <p:spPr>
              <a:xfrm>
                <a:off x="5033095" y="2221402"/>
                <a:ext cx="5135564" cy="369332"/>
              </a:xfrm>
              <a:prstGeom prst="rect">
                <a:avLst/>
              </a:prstGeom>
              <a:noFill/>
            </p:spPr>
            <p:txBody>
              <a:bodyPr wrap="square" rtlCol="0">
                <a:spAutoFit/>
              </a:bodyPr>
              <a:lstStyle/>
              <a:p>
                <a:r>
                  <a:rPr lang="it-IT" dirty="0">
                    <a:latin typeface="Helvetica" pitchFamily="2" charset="0"/>
                  </a:rPr>
                  <a:t>Contact Force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6 </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46" name="CasellaDiTesto 45">
                <a:extLst>
                  <a:ext uri="{FF2B5EF4-FFF2-40B4-BE49-F238E27FC236}">
                    <a16:creationId xmlns:a16="http://schemas.microsoft.com/office/drawing/2014/main" id="{56CB232F-36D2-19D4-855B-1E04F88B868B}"/>
                  </a:ext>
                </a:extLst>
              </p:cNvPr>
              <p:cNvSpPr txBox="1">
                <a:spLocks noRot="1" noChangeAspect="1" noMove="1" noResize="1" noEditPoints="1" noAdjustHandles="1" noChangeArrowheads="1" noChangeShapeType="1" noTextEdit="1"/>
              </p:cNvSpPr>
              <p:nvPr/>
            </p:nvSpPr>
            <p:spPr>
              <a:xfrm>
                <a:off x="5033095" y="2221402"/>
                <a:ext cx="5135564" cy="369332"/>
              </a:xfrm>
              <a:prstGeom prst="rect">
                <a:avLst/>
              </a:prstGeom>
              <a:blipFill>
                <a:blip r:embed="rId3"/>
                <a:stretch>
                  <a:fillRect l="-988" t="-6452" b="-22581"/>
                </a:stretch>
              </a:blipFill>
            </p:spPr>
            <p:txBody>
              <a:bodyPr/>
              <a:lstStyle/>
              <a:p>
                <a:r>
                  <a:rPr lang="it-IT">
                    <a:noFill/>
                  </a:rPr>
                  <a:t> </a:t>
                </a:r>
              </a:p>
            </p:txBody>
          </p:sp>
        </mc:Fallback>
      </mc:AlternateContent>
      <p:sp>
        <p:nvSpPr>
          <p:cNvPr id="47" name="CasellaDiTesto 46">
            <a:extLst>
              <a:ext uri="{FF2B5EF4-FFF2-40B4-BE49-F238E27FC236}">
                <a16:creationId xmlns:a16="http://schemas.microsoft.com/office/drawing/2014/main" id="{B9155498-50D8-EEEC-89E9-4F889EA747B9}"/>
              </a:ext>
            </a:extLst>
          </p:cNvPr>
          <p:cNvSpPr txBox="1"/>
          <p:nvPr/>
        </p:nvSpPr>
        <p:spPr>
          <a:xfrm>
            <a:off x="5084301" y="6424286"/>
            <a:ext cx="4737053" cy="338554"/>
          </a:xfrm>
          <a:prstGeom prst="rect">
            <a:avLst/>
          </a:prstGeom>
          <a:noFill/>
        </p:spPr>
        <p:txBody>
          <a:bodyPr wrap="square" rtlCol="0">
            <a:spAutoFit/>
          </a:bodyPr>
          <a:lstStyle/>
          <a:p>
            <a:r>
              <a:rPr lang="it-IT" sz="800" b="1" dirty="0">
                <a:latin typeface="Helvetica" pitchFamily="2" charset="0"/>
              </a:rPr>
              <a:t>Figure 15: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parallel</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small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sp>
        <p:nvSpPr>
          <p:cNvPr id="53" name="CasellaDiTesto 8">
            <a:extLst>
              <a:ext uri="{FF2B5EF4-FFF2-40B4-BE49-F238E27FC236}">
                <a16:creationId xmlns:a16="http://schemas.microsoft.com/office/drawing/2014/main" id="{DBC18573-7A90-D312-3E52-856156092BE8}"/>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grpSp>
        <p:nvGrpSpPr>
          <p:cNvPr id="2" name="Group 17">
            <a:extLst>
              <a:ext uri="{FF2B5EF4-FFF2-40B4-BE49-F238E27FC236}">
                <a16:creationId xmlns:a16="http://schemas.microsoft.com/office/drawing/2014/main" id="{75796379-63FC-CA3B-3DD0-5E71593EB1F9}"/>
              </a:ext>
            </a:extLst>
          </p:cNvPr>
          <p:cNvGrpSpPr/>
          <p:nvPr/>
        </p:nvGrpSpPr>
        <p:grpSpPr>
          <a:xfrm>
            <a:off x="5104585" y="1368285"/>
            <a:ext cx="4716770" cy="486720"/>
            <a:chOff x="0" y="573138"/>
            <a:chExt cx="5525729" cy="486720"/>
          </a:xfrm>
          <a:solidFill>
            <a:srgbClr val="002060"/>
          </a:solidFill>
        </p:grpSpPr>
        <p:sp>
          <p:nvSpPr>
            <p:cNvPr id="3" name="Rectangle: Rounded Corners 18">
              <a:extLst>
                <a:ext uri="{FF2B5EF4-FFF2-40B4-BE49-F238E27FC236}">
                  <a16:creationId xmlns:a16="http://schemas.microsoft.com/office/drawing/2014/main" id="{7B8A6ACA-EF0F-187A-5D9C-837B5BFB521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0" name="Rectangle: Rounded Corners 4">
              <a:extLst>
                <a:ext uri="{FF2B5EF4-FFF2-40B4-BE49-F238E27FC236}">
                  <a16:creationId xmlns:a16="http://schemas.microsoft.com/office/drawing/2014/main" id="{52EEB6C4-278F-D937-6748-7838BAD125EF}"/>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small sphere</a:t>
              </a:r>
              <a:endParaRPr lang="en-US" sz="1800" kern="1200" dirty="0">
                <a:latin typeface="Helvetica" pitchFamily="2" charset="0"/>
              </a:endParaRPr>
            </a:p>
          </p:txBody>
        </p:sp>
      </p:grpSp>
      <p:grpSp>
        <p:nvGrpSpPr>
          <p:cNvPr id="11" name="Group 17">
            <a:extLst>
              <a:ext uri="{FF2B5EF4-FFF2-40B4-BE49-F238E27FC236}">
                <a16:creationId xmlns:a16="http://schemas.microsoft.com/office/drawing/2014/main" id="{17601594-5858-F17C-43EB-D8981AC15C39}"/>
              </a:ext>
            </a:extLst>
          </p:cNvPr>
          <p:cNvGrpSpPr/>
          <p:nvPr/>
        </p:nvGrpSpPr>
        <p:grpSpPr>
          <a:xfrm>
            <a:off x="12634105" y="1382635"/>
            <a:ext cx="4745609" cy="486720"/>
            <a:chOff x="0" y="573138"/>
            <a:chExt cx="5525729" cy="486720"/>
          </a:xfrm>
          <a:solidFill>
            <a:srgbClr val="002060"/>
          </a:solidFill>
        </p:grpSpPr>
        <p:sp>
          <p:nvSpPr>
            <p:cNvPr id="12" name="Rectangle: Rounded Corners 18">
              <a:extLst>
                <a:ext uri="{FF2B5EF4-FFF2-40B4-BE49-F238E27FC236}">
                  <a16:creationId xmlns:a16="http://schemas.microsoft.com/office/drawing/2014/main" id="{92497E36-CEB9-AF6A-BF39-BF0EA42A723F}"/>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3" name="Rectangle: Rounded Corners 4">
              <a:extLst>
                <a:ext uri="{FF2B5EF4-FFF2-40B4-BE49-F238E27FC236}">
                  <a16:creationId xmlns:a16="http://schemas.microsoft.com/office/drawing/2014/main" id="{47B492FE-F599-7276-7B42-DC49B78778D7}"/>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medium sphere</a:t>
              </a:r>
              <a:endParaRPr lang="en-US" sz="1800" kern="1200" dirty="0">
                <a:latin typeface="Helvetica" pitchFamily="2" charset="0"/>
              </a:endParaRPr>
            </a:p>
          </p:txBody>
        </p:sp>
      </p:grpSp>
      <p:pic>
        <p:nvPicPr>
          <p:cNvPr id="17" name="Immagine 16">
            <a:extLst>
              <a:ext uri="{FF2B5EF4-FFF2-40B4-BE49-F238E27FC236}">
                <a16:creationId xmlns:a16="http://schemas.microsoft.com/office/drawing/2014/main" id="{C7790CC5-8748-4B25-346F-57C3325724C2}"/>
              </a:ext>
            </a:extLst>
          </p:cNvPr>
          <p:cNvPicPr>
            <a:picLocks noChangeAspect="1"/>
          </p:cNvPicPr>
          <p:nvPr/>
        </p:nvPicPr>
        <p:blipFill>
          <a:blip r:embed="rId4"/>
          <a:stretch>
            <a:fillRect/>
          </a:stretch>
        </p:blipFill>
        <p:spPr>
          <a:xfrm>
            <a:off x="728425" y="2154019"/>
            <a:ext cx="3382155" cy="4329812"/>
          </a:xfrm>
          <a:prstGeom prst="rect">
            <a:avLst/>
          </a:prstGeom>
        </p:spPr>
      </p:pic>
    </p:spTree>
    <p:extLst>
      <p:ext uri="{BB962C8B-B14F-4D97-AF65-F5344CB8AC3E}">
        <p14:creationId xmlns:p14="http://schemas.microsoft.com/office/powerpoint/2010/main" val="366978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descr="Immagine che contiene linea, Diagramma, testo, ricevuta&#10;&#10;Descrizione generata automaticamente">
            <a:extLst>
              <a:ext uri="{FF2B5EF4-FFF2-40B4-BE49-F238E27FC236}">
                <a16:creationId xmlns:a16="http://schemas.microsoft.com/office/drawing/2014/main" id="{B4A30582-3BF6-C192-3DDA-169B2BA4C579}"/>
              </a:ext>
            </a:extLst>
          </p:cNvPr>
          <p:cNvPicPr>
            <a:picLocks noChangeAspect="1"/>
          </p:cNvPicPr>
          <p:nvPr/>
        </p:nvPicPr>
        <p:blipFill>
          <a:blip r:embed="rId2"/>
          <a:stretch>
            <a:fillRect/>
          </a:stretch>
        </p:blipFill>
        <p:spPr>
          <a:xfrm>
            <a:off x="4020488" y="2605465"/>
            <a:ext cx="8171512" cy="4165200"/>
          </a:xfrm>
          <a:prstGeom prst="rect">
            <a:avLst/>
          </a:prstGeom>
        </p:spPr>
      </p:pic>
      <p:sp>
        <p:nvSpPr>
          <p:cNvPr id="4" name="Rettangolo con angoli arrotondati 3">
            <a:extLst>
              <a:ext uri="{FF2B5EF4-FFF2-40B4-BE49-F238E27FC236}">
                <a16:creationId xmlns:a16="http://schemas.microsoft.com/office/drawing/2014/main" id="{13E15C86-5B37-092F-B86D-5D89994F67E1}"/>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A908E144-8C8C-418B-42C3-CE5883CD1F1D}"/>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47E18D53-5ABF-BDE6-3B5A-86993173BF2A}"/>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8210CFF9-062E-F3FE-5A94-94A432BF5717}"/>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CC4475C1-3214-9DED-8FB4-2E9AA25C06BA}"/>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D52F6AEB-3F63-D350-AEFE-F2738BD9D9A0}"/>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3764A1E3-F4A6-7EEB-423D-4B04EA1D7BEF}"/>
                  </a:ext>
                </a:extLst>
              </p:cNvPr>
              <p:cNvSpPr txBox="1"/>
              <p:nvPr/>
            </p:nvSpPr>
            <p:spPr>
              <a:xfrm>
                <a:off x="5033095" y="2053193"/>
                <a:ext cx="5135564" cy="646331"/>
              </a:xfrm>
              <a:prstGeom prst="rect">
                <a:avLst/>
              </a:prstGeom>
              <a:noFill/>
            </p:spPr>
            <p:txBody>
              <a:bodyPr wrap="square" rtlCol="0">
                <a:spAutoFit/>
              </a:bodyPr>
              <a:lstStyle/>
              <a:p>
                <a:r>
                  <a:rPr lang="it-IT" dirty="0">
                    <a:latin typeface="Helvetica" pitchFamily="2" charset="0"/>
                  </a:rPr>
                  <a:t>Contact Force of the upper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5.5 </m:t>
                    </m:r>
                    <m:r>
                      <a:rPr lang="it-IT" b="0" i="1" smtClean="0">
                        <a:latin typeface="Cambria Math" panose="02040503050406030204" pitchFamily="18" charset="0"/>
                        <a:ea typeface="Cambria Math" panose="02040503050406030204" pitchFamily="18" charset="0"/>
                      </a:rPr>
                      <m:t>𝑁</m:t>
                    </m:r>
                  </m:oMath>
                </a14:m>
                <a:endParaRPr lang="it-IT" b="0" dirty="0">
                  <a:latin typeface="Helvetica" pitchFamily="2" charset="0"/>
                  <a:ea typeface="Cambria Math" panose="02040503050406030204" pitchFamily="18" charset="0"/>
                </a:endParaRPr>
              </a:p>
              <a:p>
                <a:r>
                  <a:rPr lang="it-IT" dirty="0">
                    <a:latin typeface="Helvetica" pitchFamily="2" charset="0"/>
                  </a:rPr>
                  <a:t>Contact Force of the </a:t>
                </a:r>
                <a:r>
                  <a:rPr lang="it-IT" dirty="0" err="1">
                    <a:latin typeface="Helvetica" pitchFamily="2" charset="0"/>
                  </a:rPr>
                  <a:t>lower</a:t>
                </a:r>
                <a:r>
                  <a:rPr lang="it-IT" dirty="0">
                    <a:latin typeface="Helvetica" pitchFamily="2" charset="0"/>
                  </a:rPr>
                  <a:t>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3.5 </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12" name="CasellaDiTesto 11">
                <a:extLst>
                  <a:ext uri="{FF2B5EF4-FFF2-40B4-BE49-F238E27FC236}">
                    <a16:creationId xmlns:a16="http://schemas.microsoft.com/office/drawing/2014/main" id="{3764A1E3-F4A6-7EEB-423D-4B04EA1D7BEF}"/>
                  </a:ext>
                </a:extLst>
              </p:cNvPr>
              <p:cNvSpPr txBox="1">
                <a:spLocks noRot="1" noChangeAspect="1" noMove="1" noResize="1" noEditPoints="1" noAdjustHandles="1" noChangeArrowheads="1" noChangeShapeType="1" noTextEdit="1"/>
              </p:cNvSpPr>
              <p:nvPr/>
            </p:nvSpPr>
            <p:spPr>
              <a:xfrm>
                <a:off x="5033095" y="2053193"/>
                <a:ext cx="5135564" cy="646331"/>
              </a:xfrm>
              <a:prstGeom prst="rect">
                <a:avLst/>
              </a:prstGeom>
              <a:blipFill>
                <a:blip r:embed="rId3"/>
                <a:stretch>
                  <a:fillRect l="-988" t="-3846" b="-13462"/>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B22D3C48-7E36-8C03-8E7A-4D818CB29C10}"/>
              </a:ext>
            </a:extLst>
          </p:cNvPr>
          <p:cNvSpPr txBox="1"/>
          <p:nvPr/>
        </p:nvSpPr>
        <p:spPr>
          <a:xfrm>
            <a:off x="5084303" y="6519446"/>
            <a:ext cx="4488322" cy="338554"/>
          </a:xfrm>
          <a:prstGeom prst="rect">
            <a:avLst/>
          </a:prstGeom>
          <a:noFill/>
        </p:spPr>
        <p:txBody>
          <a:bodyPr wrap="square" rtlCol="0">
            <a:spAutoFit/>
          </a:bodyPr>
          <a:lstStyle/>
          <a:p>
            <a:r>
              <a:rPr lang="it-IT" sz="800" b="1" dirty="0">
                <a:latin typeface="Helvetica" pitchFamily="2" charset="0"/>
              </a:rPr>
              <a:t>Figure 16: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adaptive</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large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sp>
        <p:nvSpPr>
          <p:cNvPr id="17" name="CasellaDiTesto 8">
            <a:extLst>
              <a:ext uri="{FF2B5EF4-FFF2-40B4-BE49-F238E27FC236}">
                <a16:creationId xmlns:a16="http://schemas.microsoft.com/office/drawing/2014/main" id="{815151D3-A750-F27B-F3C9-751AC040F58C}"/>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pic>
        <p:nvPicPr>
          <p:cNvPr id="19" name="Immagine 40">
            <a:extLst>
              <a:ext uri="{FF2B5EF4-FFF2-40B4-BE49-F238E27FC236}">
                <a16:creationId xmlns:a16="http://schemas.microsoft.com/office/drawing/2014/main" id="{537E52AD-5BAF-9479-9F9E-4D89A6D985A7}"/>
              </a:ext>
            </a:extLst>
          </p:cNvPr>
          <p:cNvPicPr>
            <a:picLocks noChangeAspect="1"/>
          </p:cNvPicPr>
          <p:nvPr/>
        </p:nvPicPr>
        <p:blipFill>
          <a:blip r:embed="rId4"/>
          <a:stretch>
            <a:fillRect/>
          </a:stretch>
        </p:blipFill>
        <p:spPr>
          <a:xfrm rot="10800000">
            <a:off x="712384" y="2027697"/>
            <a:ext cx="3494302" cy="4553565"/>
          </a:xfrm>
          <a:prstGeom prst="rect">
            <a:avLst/>
          </a:prstGeom>
        </p:spPr>
      </p:pic>
      <p:grpSp>
        <p:nvGrpSpPr>
          <p:cNvPr id="20" name="Group 1">
            <a:extLst>
              <a:ext uri="{FF2B5EF4-FFF2-40B4-BE49-F238E27FC236}">
                <a16:creationId xmlns:a16="http://schemas.microsoft.com/office/drawing/2014/main" id="{20161000-819B-8800-226D-F9E541C70205}"/>
              </a:ext>
            </a:extLst>
          </p:cNvPr>
          <p:cNvGrpSpPr/>
          <p:nvPr/>
        </p:nvGrpSpPr>
        <p:grpSpPr>
          <a:xfrm>
            <a:off x="5064021" y="1355757"/>
            <a:ext cx="4716771" cy="486720"/>
            <a:chOff x="0" y="573138"/>
            <a:chExt cx="5525729" cy="486720"/>
          </a:xfrm>
          <a:solidFill>
            <a:srgbClr val="002060"/>
          </a:solidFill>
        </p:grpSpPr>
        <p:sp>
          <p:nvSpPr>
            <p:cNvPr id="21" name="Rectangle: Rounded Corners 5">
              <a:extLst>
                <a:ext uri="{FF2B5EF4-FFF2-40B4-BE49-F238E27FC236}">
                  <a16:creationId xmlns:a16="http://schemas.microsoft.com/office/drawing/2014/main" id="{2E763D1B-8550-5C48-A694-539220BFBD9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2" name="Rectangle: Rounded Corners 4">
              <a:extLst>
                <a:ext uri="{FF2B5EF4-FFF2-40B4-BE49-F238E27FC236}">
                  <a16:creationId xmlns:a16="http://schemas.microsoft.com/office/drawing/2014/main" id="{1E1A9EF9-AB01-248D-BF9C-767C34120948}"/>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large sphere</a:t>
              </a:r>
              <a:endParaRPr lang="en-US" sz="1800" kern="1200" dirty="0">
                <a:latin typeface="Helvetica" pitchFamily="2" charset="0"/>
              </a:endParaRPr>
            </a:p>
          </p:txBody>
        </p:sp>
      </p:grpSp>
      <p:grpSp>
        <p:nvGrpSpPr>
          <p:cNvPr id="2" name="Group 17">
            <a:extLst>
              <a:ext uri="{FF2B5EF4-FFF2-40B4-BE49-F238E27FC236}">
                <a16:creationId xmlns:a16="http://schemas.microsoft.com/office/drawing/2014/main" id="{07F74DA7-0B64-E01F-6074-C5BC28D99D99}"/>
              </a:ext>
            </a:extLst>
          </p:cNvPr>
          <p:cNvGrpSpPr/>
          <p:nvPr/>
        </p:nvGrpSpPr>
        <p:grpSpPr>
          <a:xfrm>
            <a:off x="12762693" y="1368285"/>
            <a:ext cx="4716770" cy="486720"/>
            <a:chOff x="0" y="573138"/>
            <a:chExt cx="5525729" cy="486720"/>
          </a:xfrm>
          <a:solidFill>
            <a:srgbClr val="002060"/>
          </a:solidFill>
        </p:grpSpPr>
        <p:sp>
          <p:nvSpPr>
            <p:cNvPr id="3" name="Rectangle: Rounded Corners 18">
              <a:extLst>
                <a:ext uri="{FF2B5EF4-FFF2-40B4-BE49-F238E27FC236}">
                  <a16:creationId xmlns:a16="http://schemas.microsoft.com/office/drawing/2014/main" id="{80984343-B0CE-46D5-C8CB-F3D122327330}"/>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0" name="Rectangle: Rounded Corners 4">
              <a:extLst>
                <a:ext uri="{FF2B5EF4-FFF2-40B4-BE49-F238E27FC236}">
                  <a16:creationId xmlns:a16="http://schemas.microsoft.com/office/drawing/2014/main" id="{E2970887-1516-8CAC-01DD-4BA12C7E4BA7}"/>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Parallel gripper with small sphere</a:t>
              </a:r>
              <a:endParaRPr lang="en-US" sz="1800" kern="1200" dirty="0">
                <a:latin typeface="Helvetica" pitchFamily="2" charset="0"/>
              </a:endParaRPr>
            </a:p>
          </p:txBody>
        </p:sp>
      </p:grpSp>
    </p:spTree>
    <p:extLst>
      <p:ext uri="{BB962C8B-B14F-4D97-AF65-F5344CB8AC3E}">
        <p14:creationId xmlns:p14="http://schemas.microsoft.com/office/powerpoint/2010/main" val="14855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descr="Immagine che contiene linea, Diagramma, schermata&#10;&#10;Descrizione generata automaticamente">
            <a:extLst>
              <a:ext uri="{FF2B5EF4-FFF2-40B4-BE49-F238E27FC236}">
                <a16:creationId xmlns:a16="http://schemas.microsoft.com/office/drawing/2014/main" id="{D1FE28A3-24D1-834E-989F-BE505EE3AD6E}"/>
              </a:ext>
            </a:extLst>
          </p:cNvPr>
          <p:cNvPicPr>
            <a:picLocks noChangeAspect="1"/>
          </p:cNvPicPr>
          <p:nvPr/>
        </p:nvPicPr>
        <p:blipFill>
          <a:blip r:embed="rId2"/>
          <a:stretch>
            <a:fillRect/>
          </a:stretch>
        </p:blipFill>
        <p:spPr>
          <a:xfrm>
            <a:off x="4038670" y="2614844"/>
            <a:ext cx="8153330" cy="3935114"/>
          </a:xfrm>
          <a:prstGeom prst="rect">
            <a:avLst/>
          </a:prstGeom>
        </p:spPr>
      </p:pic>
      <p:sp>
        <p:nvSpPr>
          <p:cNvPr id="4" name="Rettangolo con angoli arrotondati 3">
            <a:extLst>
              <a:ext uri="{FF2B5EF4-FFF2-40B4-BE49-F238E27FC236}">
                <a16:creationId xmlns:a16="http://schemas.microsoft.com/office/drawing/2014/main" id="{13E15C86-5B37-092F-B86D-5D89994F67E1}"/>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A908E144-8C8C-418B-42C3-CE5883CD1F1D}"/>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47E18D53-5ABF-BDE6-3B5A-86993173BF2A}"/>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8210CFF9-062E-F3FE-5A94-94A432BF5717}"/>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CC4475C1-3214-9DED-8FB4-2E9AA25C06BA}"/>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D52F6AEB-3F63-D350-AEFE-F2738BD9D9A0}"/>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3764A1E3-F4A6-7EEB-423D-4B04EA1D7BEF}"/>
                  </a:ext>
                </a:extLst>
              </p:cNvPr>
              <p:cNvSpPr txBox="1"/>
              <p:nvPr/>
            </p:nvSpPr>
            <p:spPr>
              <a:xfrm>
                <a:off x="5033095" y="2053193"/>
                <a:ext cx="5135564" cy="646331"/>
              </a:xfrm>
              <a:prstGeom prst="rect">
                <a:avLst/>
              </a:prstGeom>
              <a:noFill/>
            </p:spPr>
            <p:txBody>
              <a:bodyPr wrap="square" rtlCol="0">
                <a:spAutoFit/>
              </a:bodyPr>
              <a:lstStyle/>
              <a:p>
                <a:r>
                  <a:rPr lang="it-IT" dirty="0">
                    <a:latin typeface="Helvetica" pitchFamily="2" charset="0"/>
                  </a:rPr>
                  <a:t>Contact Force of the upper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4 </m:t>
                    </m:r>
                    <m:r>
                      <a:rPr lang="it-IT" b="0" i="1" smtClean="0">
                        <a:latin typeface="Cambria Math" panose="02040503050406030204" pitchFamily="18" charset="0"/>
                        <a:ea typeface="Cambria Math" panose="02040503050406030204" pitchFamily="18" charset="0"/>
                      </a:rPr>
                      <m:t>𝑁</m:t>
                    </m:r>
                  </m:oMath>
                </a14:m>
                <a:endParaRPr lang="it-IT" b="0" dirty="0">
                  <a:latin typeface="Helvetica" pitchFamily="2" charset="0"/>
                  <a:ea typeface="Cambria Math" panose="02040503050406030204" pitchFamily="18" charset="0"/>
                </a:endParaRPr>
              </a:p>
              <a:p>
                <a:r>
                  <a:rPr lang="it-IT" dirty="0">
                    <a:latin typeface="Helvetica" pitchFamily="2" charset="0"/>
                  </a:rPr>
                  <a:t>Contact Force of the </a:t>
                </a:r>
                <a:r>
                  <a:rPr lang="it-IT" dirty="0" err="1">
                    <a:latin typeface="Helvetica" pitchFamily="2" charset="0"/>
                  </a:rPr>
                  <a:t>lower</a:t>
                </a:r>
                <a:r>
                  <a:rPr lang="it-IT" dirty="0">
                    <a:latin typeface="Helvetica" pitchFamily="2" charset="0"/>
                  </a:rPr>
                  <a:t>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2.2 </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12" name="CasellaDiTesto 11">
                <a:extLst>
                  <a:ext uri="{FF2B5EF4-FFF2-40B4-BE49-F238E27FC236}">
                    <a16:creationId xmlns:a16="http://schemas.microsoft.com/office/drawing/2014/main" id="{3764A1E3-F4A6-7EEB-423D-4B04EA1D7BEF}"/>
                  </a:ext>
                </a:extLst>
              </p:cNvPr>
              <p:cNvSpPr txBox="1">
                <a:spLocks noRot="1" noChangeAspect="1" noMove="1" noResize="1" noEditPoints="1" noAdjustHandles="1" noChangeArrowheads="1" noChangeShapeType="1" noTextEdit="1"/>
              </p:cNvSpPr>
              <p:nvPr/>
            </p:nvSpPr>
            <p:spPr>
              <a:xfrm>
                <a:off x="5033095" y="2053193"/>
                <a:ext cx="5135564" cy="646331"/>
              </a:xfrm>
              <a:prstGeom prst="rect">
                <a:avLst/>
              </a:prstGeom>
              <a:blipFill>
                <a:blip r:embed="rId3"/>
                <a:stretch>
                  <a:fillRect l="-988" t="-3846" b="-13462"/>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B22D3C48-7E36-8C03-8E7A-4D818CB29C10}"/>
              </a:ext>
            </a:extLst>
          </p:cNvPr>
          <p:cNvSpPr txBox="1"/>
          <p:nvPr/>
        </p:nvSpPr>
        <p:spPr>
          <a:xfrm>
            <a:off x="5084303" y="6519446"/>
            <a:ext cx="4676208" cy="338554"/>
          </a:xfrm>
          <a:prstGeom prst="rect">
            <a:avLst/>
          </a:prstGeom>
          <a:noFill/>
        </p:spPr>
        <p:txBody>
          <a:bodyPr wrap="square" rtlCol="0">
            <a:spAutoFit/>
          </a:bodyPr>
          <a:lstStyle/>
          <a:p>
            <a:r>
              <a:rPr lang="it-IT" sz="800" b="1" dirty="0">
                <a:latin typeface="Helvetica" pitchFamily="2" charset="0"/>
              </a:rPr>
              <a:t>Figure 17: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adaptive</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medium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sp>
        <p:nvSpPr>
          <p:cNvPr id="17" name="CasellaDiTesto 8">
            <a:extLst>
              <a:ext uri="{FF2B5EF4-FFF2-40B4-BE49-F238E27FC236}">
                <a16:creationId xmlns:a16="http://schemas.microsoft.com/office/drawing/2014/main" id="{815151D3-A750-F27B-F3C9-751AC040F58C}"/>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grpSp>
        <p:nvGrpSpPr>
          <p:cNvPr id="11" name="Group 17">
            <a:extLst>
              <a:ext uri="{FF2B5EF4-FFF2-40B4-BE49-F238E27FC236}">
                <a16:creationId xmlns:a16="http://schemas.microsoft.com/office/drawing/2014/main" id="{FD2C73BA-9899-0D86-A312-BBD72C132014}"/>
              </a:ext>
            </a:extLst>
          </p:cNvPr>
          <p:cNvGrpSpPr/>
          <p:nvPr/>
        </p:nvGrpSpPr>
        <p:grpSpPr>
          <a:xfrm>
            <a:off x="5081968" y="1372735"/>
            <a:ext cx="4745609" cy="486720"/>
            <a:chOff x="0" y="573138"/>
            <a:chExt cx="5525729" cy="486720"/>
          </a:xfrm>
          <a:solidFill>
            <a:srgbClr val="002060"/>
          </a:solidFill>
        </p:grpSpPr>
        <p:sp>
          <p:nvSpPr>
            <p:cNvPr id="14" name="Rectangle: Rounded Corners 18">
              <a:extLst>
                <a:ext uri="{FF2B5EF4-FFF2-40B4-BE49-F238E27FC236}">
                  <a16:creationId xmlns:a16="http://schemas.microsoft.com/office/drawing/2014/main" id="{59597804-AF91-FB7D-2165-3CC28E93AF6E}"/>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5" name="Rectangle: Rounded Corners 4">
              <a:extLst>
                <a:ext uri="{FF2B5EF4-FFF2-40B4-BE49-F238E27FC236}">
                  <a16:creationId xmlns:a16="http://schemas.microsoft.com/office/drawing/2014/main" id="{B90B19BC-ABCB-0B60-0EE6-9CA685181062}"/>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medium sphere</a:t>
              </a:r>
              <a:endParaRPr lang="en-US" sz="1800" kern="1200" dirty="0">
                <a:latin typeface="Helvetica" pitchFamily="2" charset="0"/>
              </a:endParaRPr>
            </a:p>
          </p:txBody>
        </p:sp>
      </p:grpSp>
      <p:grpSp>
        <p:nvGrpSpPr>
          <p:cNvPr id="20" name="Group 1">
            <a:extLst>
              <a:ext uri="{FF2B5EF4-FFF2-40B4-BE49-F238E27FC236}">
                <a16:creationId xmlns:a16="http://schemas.microsoft.com/office/drawing/2014/main" id="{20161000-819B-8800-226D-F9E541C70205}"/>
              </a:ext>
            </a:extLst>
          </p:cNvPr>
          <p:cNvGrpSpPr/>
          <p:nvPr/>
        </p:nvGrpSpPr>
        <p:grpSpPr>
          <a:xfrm>
            <a:off x="12722129" y="1355757"/>
            <a:ext cx="4716771" cy="486720"/>
            <a:chOff x="0" y="573138"/>
            <a:chExt cx="5525729" cy="486720"/>
          </a:xfrm>
          <a:solidFill>
            <a:srgbClr val="002060"/>
          </a:solidFill>
        </p:grpSpPr>
        <p:sp>
          <p:nvSpPr>
            <p:cNvPr id="21" name="Rectangle: Rounded Corners 5">
              <a:extLst>
                <a:ext uri="{FF2B5EF4-FFF2-40B4-BE49-F238E27FC236}">
                  <a16:creationId xmlns:a16="http://schemas.microsoft.com/office/drawing/2014/main" id="{2E763D1B-8550-5C48-A694-539220BFBD9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2" name="Rectangle: Rounded Corners 4">
              <a:extLst>
                <a:ext uri="{FF2B5EF4-FFF2-40B4-BE49-F238E27FC236}">
                  <a16:creationId xmlns:a16="http://schemas.microsoft.com/office/drawing/2014/main" id="{1E1A9EF9-AB01-248D-BF9C-767C34120948}"/>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large sphere</a:t>
              </a:r>
              <a:endParaRPr lang="en-US" sz="1800" kern="1200" dirty="0">
                <a:latin typeface="Helvetica" pitchFamily="2" charset="0"/>
              </a:endParaRPr>
            </a:p>
          </p:txBody>
        </p:sp>
      </p:grpSp>
      <p:pic>
        <p:nvPicPr>
          <p:cNvPr id="10" name="Picture 9" descr="A grey mechanical arm with a ball&#10;&#10;Description automatically generated">
            <a:extLst>
              <a:ext uri="{FF2B5EF4-FFF2-40B4-BE49-F238E27FC236}">
                <a16:creationId xmlns:a16="http://schemas.microsoft.com/office/drawing/2014/main" id="{7E841A0D-4482-B631-BBEE-0CC1BC82F818}"/>
              </a:ext>
            </a:extLst>
          </p:cNvPr>
          <p:cNvPicPr>
            <a:picLocks noChangeAspect="1"/>
          </p:cNvPicPr>
          <p:nvPr/>
        </p:nvPicPr>
        <p:blipFill>
          <a:blip r:embed="rId4"/>
          <a:srcRect l="26591" t="5498" r="24934" b="7603"/>
          <a:stretch/>
        </p:blipFill>
        <p:spPr>
          <a:xfrm>
            <a:off x="880229" y="1919635"/>
            <a:ext cx="3442754" cy="4769088"/>
          </a:xfrm>
          <a:prstGeom prst="rect">
            <a:avLst/>
          </a:prstGeom>
        </p:spPr>
      </p:pic>
    </p:spTree>
    <p:extLst>
      <p:ext uri="{BB962C8B-B14F-4D97-AF65-F5344CB8AC3E}">
        <p14:creationId xmlns:p14="http://schemas.microsoft.com/office/powerpoint/2010/main" val="104435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descr="Immagine che contiene linea, Diagramma, schermata, ricevuta&#10;&#10;Descrizione generata automaticamente">
            <a:extLst>
              <a:ext uri="{FF2B5EF4-FFF2-40B4-BE49-F238E27FC236}">
                <a16:creationId xmlns:a16="http://schemas.microsoft.com/office/drawing/2014/main" id="{549124B7-A98D-D45C-3D15-CAD1E8A61475}"/>
              </a:ext>
            </a:extLst>
          </p:cNvPr>
          <p:cNvPicPr>
            <a:picLocks noChangeAspect="1"/>
          </p:cNvPicPr>
          <p:nvPr/>
        </p:nvPicPr>
        <p:blipFill>
          <a:blip r:embed="rId2"/>
          <a:stretch>
            <a:fillRect/>
          </a:stretch>
        </p:blipFill>
        <p:spPr>
          <a:xfrm>
            <a:off x="4020488" y="2713796"/>
            <a:ext cx="8097742" cy="3908285"/>
          </a:xfrm>
          <a:prstGeom prst="rect">
            <a:avLst/>
          </a:prstGeom>
        </p:spPr>
      </p:pic>
      <p:sp>
        <p:nvSpPr>
          <p:cNvPr id="4" name="Rettangolo con angoli arrotondati 3">
            <a:extLst>
              <a:ext uri="{FF2B5EF4-FFF2-40B4-BE49-F238E27FC236}">
                <a16:creationId xmlns:a16="http://schemas.microsoft.com/office/drawing/2014/main" id="{13E15C86-5B37-092F-B86D-5D89994F67E1}"/>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A908E144-8C8C-418B-42C3-CE5883CD1F1D}"/>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47E18D53-5ABF-BDE6-3B5A-86993173BF2A}"/>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8210CFF9-062E-F3FE-5A94-94A432BF5717}"/>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CC4475C1-3214-9DED-8FB4-2E9AA25C06BA}"/>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D52F6AEB-3F63-D350-AEFE-F2738BD9D9A0}"/>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3764A1E3-F4A6-7EEB-423D-4B04EA1D7BEF}"/>
                  </a:ext>
                </a:extLst>
              </p:cNvPr>
              <p:cNvSpPr txBox="1"/>
              <p:nvPr/>
            </p:nvSpPr>
            <p:spPr>
              <a:xfrm>
                <a:off x="5033095" y="2053193"/>
                <a:ext cx="5135564" cy="646331"/>
              </a:xfrm>
              <a:prstGeom prst="rect">
                <a:avLst/>
              </a:prstGeom>
              <a:noFill/>
            </p:spPr>
            <p:txBody>
              <a:bodyPr wrap="square" rtlCol="0">
                <a:spAutoFit/>
              </a:bodyPr>
              <a:lstStyle/>
              <a:p>
                <a:r>
                  <a:rPr lang="it-IT" dirty="0">
                    <a:latin typeface="Helvetica" pitchFamily="2" charset="0"/>
                  </a:rPr>
                  <a:t>Contact Force of the upper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3 </m:t>
                    </m:r>
                    <m:r>
                      <a:rPr lang="it-IT" b="0" i="1" smtClean="0">
                        <a:latin typeface="Cambria Math" panose="02040503050406030204" pitchFamily="18" charset="0"/>
                        <a:ea typeface="Cambria Math" panose="02040503050406030204" pitchFamily="18" charset="0"/>
                      </a:rPr>
                      <m:t>𝑁</m:t>
                    </m:r>
                  </m:oMath>
                </a14:m>
                <a:endParaRPr lang="it-IT" b="0" dirty="0">
                  <a:latin typeface="Helvetica" pitchFamily="2" charset="0"/>
                  <a:ea typeface="Cambria Math" panose="02040503050406030204" pitchFamily="18" charset="0"/>
                </a:endParaRPr>
              </a:p>
              <a:p>
                <a:r>
                  <a:rPr lang="it-IT" dirty="0">
                    <a:latin typeface="Helvetica" pitchFamily="2" charset="0"/>
                  </a:rPr>
                  <a:t>Contact Force of the </a:t>
                </a:r>
                <a:r>
                  <a:rPr lang="it-IT" dirty="0" err="1">
                    <a:latin typeface="Helvetica" pitchFamily="2" charset="0"/>
                  </a:rPr>
                  <a:t>lower</a:t>
                </a:r>
                <a:r>
                  <a:rPr lang="it-IT" dirty="0">
                    <a:latin typeface="Helvetica" pitchFamily="2" charset="0"/>
                  </a:rPr>
                  <a:t> </a:t>
                </a:r>
                <a:r>
                  <a:rPr lang="it-IT" dirty="0" err="1">
                    <a:latin typeface="Helvetica" pitchFamily="2" charset="0"/>
                  </a:rPr>
                  <a:t>phalanx</a:t>
                </a:r>
                <a:r>
                  <a:rPr lang="it-IT" dirty="0">
                    <a:latin typeface="Helvetica" pitchFamily="2" charset="0"/>
                  </a:rPr>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2 </m:t>
                    </m:r>
                    <m:r>
                      <a:rPr lang="it-IT" b="0" i="1" smtClean="0">
                        <a:latin typeface="Cambria Math" panose="02040503050406030204" pitchFamily="18" charset="0"/>
                        <a:ea typeface="Cambria Math" panose="02040503050406030204" pitchFamily="18" charset="0"/>
                      </a:rPr>
                      <m:t>𝑁</m:t>
                    </m:r>
                  </m:oMath>
                </a14:m>
                <a:endParaRPr lang="it-IT" dirty="0">
                  <a:latin typeface="Helvetica" pitchFamily="2" charset="0"/>
                </a:endParaRPr>
              </a:p>
            </p:txBody>
          </p:sp>
        </mc:Choice>
        <mc:Fallback xmlns="">
          <p:sp>
            <p:nvSpPr>
              <p:cNvPr id="12" name="CasellaDiTesto 11">
                <a:extLst>
                  <a:ext uri="{FF2B5EF4-FFF2-40B4-BE49-F238E27FC236}">
                    <a16:creationId xmlns:a16="http://schemas.microsoft.com/office/drawing/2014/main" id="{3764A1E3-F4A6-7EEB-423D-4B04EA1D7BEF}"/>
                  </a:ext>
                </a:extLst>
              </p:cNvPr>
              <p:cNvSpPr txBox="1">
                <a:spLocks noRot="1" noChangeAspect="1" noMove="1" noResize="1" noEditPoints="1" noAdjustHandles="1" noChangeArrowheads="1" noChangeShapeType="1" noTextEdit="1"/>
              </p:cNvSpPr>
              <p:nvPr/>
            </p:nvSpPr>
            <p:spPr>
              <a:xfrm>
                <a:off x="5033095" y="2053193"/>
                <a:ext cx="5135564" cy="646331"/>
              </a:xfrm>
              <a:prstGeom prst="rect">
                <a:avLst/>
              </a:prstGeom>
              <a:blipFill>
                <a:blip r:embed="rId3"/>
                <a:stretch>
                  <a:fillRect l="-988" t="-3846" b="-13462"/>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B22D3C48-7E36-8C03-8E7A-4D818CB29C10}"/>
              </a:ext>
            </a:extLst>
          </p:cNvPr>
          <p:cNvSpPr txBox="1"/>
          <p:nvPr/>
        </p:nvSpPr>
        <p:spPr>
          <a:xfrm>
            <a:off x="5084302" y="6519446"/>
            <a:ext cx="4531185" cy="338554"/>
          </a:xfrm>
          <a:prstGeom prst="rect">
            <a:avLst/>
          </a:prstGeom>
          <a:noFill/>
        </p:spPr>
        <p:txBody>
          <a:bodyPr wrap="square" rtlCol="0">
            <a:spAutoFit/>
          </a:bodyPr>
          <a:lstStyle/>
          <a:p>
            <a:r>
              <a:rPr lang="it-IT" sz="800" b="1" dirty="0">
                <a:latin typeface="Helvetica" pitchFamily="2" charset="0"/>
              </a:rPr>
              <a:t>Figure 18: </a:t>
            </a:r>
            <a:r>
              <a:rPr lang="it-IT" sz="800" dirty="0">
                <a:latin typeface="Helvetica" pitchFamily="2" charset="0"/>
              </a:rPr>
              <a:t>Contact force </a:t>
            </a:r>
            <a:r>
              <a:rPr lang="it-IT" sz="800" dirty="0" err="1">
                <a:latin typeface="Helvetica" pitchFamily="2" charset="0"/>
              </a:rPr>
              <a:t>between</a:t>
            </a:r>
            <a:r>
              <a:rPr lang="it-IT" sz="800" dirty="0">
                <a:latin typeface="Helvetica" pitchFamily="2" charset="0"/>
              </a:rPr>
              <a:t> the </a:t>
            </a:r>
            <a:r>
              <a:rPr lang="it-IT" sz="800" dirty="0" err="1">
                <a:latin typeface="Helvetica" pitchFamily="2" charset="0"/>
              </a:rPr>
              <a:t>phalanges</a:t>
            </a:r>
            <a:r>
              <a:rPr lang="it-IT" sz="800" dirty="0">
                <a:latin typeface="Helvetica" pitchFamily="2" charset="0"/>
              </a:rPr>
              <a:t> of the </a:t>
            </a:r>
            <a:r>
              <a:rPr lang="it-IT" sz="800" dirty="0" err="1">
                <a:latin typeface="Helvetica" pitchFamily="2" charset="0"/>
              </a:rPr>
              <a:t>adaptive</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and the small </a:t>
            </a:r>
            <a:r>
              <a:rPr lang="it-IT" sz="800" dirty="0" err="1">
                <a:latin typeface="Helvetica" pitchFamily="2" charset="0"/>
              </a:rPr>
              <a:t>sphere</a:t>
            </a:r>
            <a:r>
              <a:rPr lang="it-IT" sz="800" dirty="0">
                <a:latin typeface="Helvetica" pitchFamily="2" charset="0"/>
              </a:rPr>
              <a:t>. </a:t>
            </a:r>
          </a:p>
          <a:p>
            <a:endParaRPr lang="it-IT" sz="800" dirty="0">
              <a:latin typeface="Helvetica" pitchFamily="2" charset="0"/>
            </a:endParaRPr>
          </a:p>
        </p:txBody>
      </p:sp>
      <p:sp>
        <p:nvSpPr>
          <p:cNvPr id="17" name="CasellaDiTesto 8">
            <a:extLst>
              <a:ext uri="{FF2B5EF4-FFF2-40B4-BE49-F238E27FC236}">
                <a16:creationId xmlns:a16="http://schemas.microsoft.com/office/drawing/2014/main" id="{815151D3-A750-F27B-F3C9-751AC040F58C}"/>
              </a:ext>
            </a:extLst>
          </p:cNvPr>
          <p:cNvSpPr txBox="1"/>
          <p:nvPr/>
        </p:nvSpPr>
        <p:spPr>
          <a:xfrm>
            <a:off x="2390927" y="1368285"/>
            <a:ext cx="2440581"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a:t>
            </a:r>
            <a:endParaRPr lang="it-IT" sz="2400" b="1" dirty="0">
              <a:solidFill>
                <a:srgbClr val="0070C0"/>
              </a:solidFill>
              <a:latin typeface="Helvetica" pitchFamily="2" charset="0"/>
            </a:endParaRPr>
          </a:p>
        </p:txBody>
      </p:sp>
      <p:grpSp>
        <p:nvGrpSpPr>
          <p:cNvPr id="15" name="Group 17">
            <a:extLst>
              <a:ext uri="{FF2B5EF4-FFF2-40B4-BE49-F238E27FC236}">
                <a16:creationId xmlns:a16="http://schemas.microsoft.com/office/drawing/2014/main" id="{A2BB4B8C-D5F5-8E9B-2445-E6449C64152F}"/>
              </a:ext>
            </a:extLst>
          </p:cNvPr>
          <p:cNvGrpSpPr/>
          <p:nvPr/>
        </p:nvGrpSpPr>
        <p:grpSpPr>
          <a:xfrm>
            <a:off x="5082231" y="1354002"/>
            <a:ext cx="4716770" cy="486720"/>
            <a:chOff x="0" y="573138"/>
            <a:chExt cx="5525729" cy="486720"/>
          </a:xfrm>
          <a:solidFill>
            <a:srgbClr val="002060"/>
          </a:solidFill>
        </p:grpSpPr>
        <p:sp>
          <p:nvSpPr>
            <p:cNvPr id="16" name="Rectangle: Rounded Corners 18">
              <a:extLst>
                <a:ext uri="{FF2B5EF4-FFF2-40B4-BE49-F238E27FC236}">
                  <a16:creationId xmlns:a16="http://schemas.microsoft.com/office/drawing/2014/main" id="{8E959823-A1BC-1F4D-EDA4-EC618B77CE6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8" name="Rectangle: Rounded Corners 4">
              <a:extLst>
                <a:ext uri="{FF2B5EF4-FFF2-40B4-BE49-F238E27FC236}">
                  <a16:creationId xmlns:a16="http://schemas.microsoft.com/office/drawing/2014/main" id="{6CDC4B1B-AD1B-6396-90F7-F9E34E44B4EA}"/>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small sphere</a:t>
              </a:r>
              <a:endParaRPr lang="en-US" sz="1800" kern="1200" dirty="0">
                <a:latin typeface="Helvetica" pitchFamily="2" charset="0"/>
              </a:endParaRPr>
            </a:p>
          </p:txBody>
        </p:sp>
      </p:grpSp>
      <p:grpSp>
        <p:nvGrpSpPr>
          <p:cNvPr id="23" name="Group 17">
            <a:extLst>
              <a:ext uri="{FF2B5EF4-FFF2-40B4-BE49-F238E27FC236}">
                <a16:creationId xmlns:a16="http://schemas.microsoft.com/office/drawing/2014/main" id="{DB7710D6-4DB7-22C6-28B5-C6166E9EA216}"/>
              </a:ext>
            </a:extLst>
          </p:cNvPr>
          <p:cNvGrpSpPr/>
          <p:nvPr/>
        </p:nvGrpSpPr>
        <p:grpSpPr>
          <a:xfrm>
            <a:off x="12740076" y="1372735"/>
            <a:ext cx="4745609" cy="486720"/>
            <a:chOff x="0" y="573138"/>
            <a:chExt cx="5525729" cy="486720"/>
          </a:xfrm>
          <a:solidFill>
            <a:srgbClr val="002060"/>
          </a:solidFill>
        </p:grpSpPr>
        <p:sp>
          <p:nvSpPr>
            <p:cNvPr id="25" name="Rectangle: Rounded Corners 18">
              <a:extLst>
                <a:ext uri="{FF2B5EF4-FFF2-40B4-BE49-F238E27FC236}">
                  <a16:creationId xmlns:a16="http://schemas.microsoft.com/office/drawing/2014/main" id="{C1326E96-DA7C-9000-475E-EEEE1DAC6E61}"/>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6" name="Rectangle: Rounded Corners 4">
              <a:extLst>
                <a:ext uri="{FF2B5EF4-FFF2-40B4-BE49-F238E27FC236}">
                  <a16:creationId xmlns:a16="http://schemas.microsoft.com/office/drawing/2014/main" id="{558D136A-152D-86AB-E8F5-D254F3099CE0}"/>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latin typeface="Helvetica" pitchFamily="2" charset="0"/>
                </a:rPr>
                <a:t>Adaptive gripper with medium sphere</a:t>
              </a:r>
              <a:endParaRPr lang="en-US" sz="1800" kern="1200" dirty="0">
                <a:latin typeface="Helvetica" pitchFamily="2" charset="0"/>
              </a:endParaRPr>
            </a:p>
          </p:txBody>
        </p:sp>
      </p:grpSp>
      <p:pic>
        <p:nvPicPr>
          <p:cNvPr id="28" name="Immagine 27" descr="Immagine che contiene luce&#10;&#10;Descrizione generata automaticamente">
            <a:extLst>
              <a:ext uri="{FF2B5EF4-FFF2-40B4-BE49-F238E27FC236}">
                <a16:creationId xmlns:a16="http://schemas.microsoft.com/office/drawing/2014/main" id="{C3476F0B-623C-D5BA-4863-B5EE80E3178A}"/>
              </a:ext>
            </a:extLst>
          </p:cNvPr>
          <p:cNvPicPr>
            <a:picLocks noChangeAspect="1"/>
          </p:cNvPicPr>
          <p:nvPr/>
        </p:nvPicPr>
        <p:blipFill>
          <a:blip r:embed="rId4"/>
          <a:stretch>
            <a:fillRect/>
          </a:stretch>
        </p:blipFill>
        <p:spPr>
          <a:xfrm>
            <a:off x="1065905" y="1950291"/>
            <a:ext cx="2928102" cy="4767007"/>
          </a:xfrm>
          <a:prstGeom prst="rect">
            <a:avLst/>
          </a:prstGeom>
        </p:spPr>
      </p:pic>
    </p:spTree>
    <p:extLst>
      <p:ext uri="{BB962C8B-B14F-4D97-AF65-F5344CB8AC3E}">
        <p14:creationId xmlns:p14="http://schemas.microsoft.com/office/powerpoint/2010/main" val="386284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C8675230-349A-7147-D3D0-21D71F361223}"/>
              </a:ext>
            </a:extLst>
          </p:cNvPr>
          <p:cNvSpPr/>
          <p:nvPr/>
        </p:nvSpPr>
        <p:spPr>
          <a:xfrm>
            <a:off x="8320503" y="521407"/>
            <a:ext cx="2658455"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 name="Gruppo 4">
            <a:extLst>
              <a:ext uri="{FF2B5EF4-FFF2-40B4-BE49-F238E27FC236}">
                <a16:creationId xmlns:a16="http://schemas.microsoft.com/office/drawing/2014/main" id="{9BFF349D-3C4B-6C61-2FD0-57E605A4DD79}"/>
              </a:ext>
            </a:extLst>
          </p:cNvPr>
          <p:cNvGrpSpPr/>
          <p:nvPr/>
        </p:nvGrpSpPr>
        <p:grpSpPr>
          <a:xfrm>
            <a:off x="1278488" y="620354"/>
            <a:ext cx="9635024" cy="349308"/>
            <a:chOff x="1015870" y="681314"/>
            <a:chExt cx="9635024" cy="349308"/>
          </a:xfrm>
        </p:grpSpPr>
        <p:sp>
          <p:nvSpPr>
            <p:cNvPr id="6" name="CasellaDiTesto 5">
              <a:extLst>
                <a:ext uri="{FF2B5EF4-FFF2-40B4-BE49-F238E27FC236}">
                  <a16:creationId xmlns:a16="http://schemas.microsoft.com/office/drawing/2014/main" id="{2DE5ACA3-99EF-E241-7FBF-350538D284F4}"/>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717A136E-E0D4-D45E-F16F-7C650A12597C}"/>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F6DF31B-D728-8DBA-037B-62C6D600EAAD}"/>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solidFill>
                    <a:schemeClr val="bg1"/>
                  </a:solidFill>
                  <a:latin typeface="Helvetica" pitchFamily="2" charset="0"/>
                </a:rPr>
                <a:t>EXPERIMENTAL PHASE</a:t>
              </a:r>
            </a:p>
          </p:txBody>
        </p:sp>
        <p:sp>
          <p:nvSpPr>
            <p:cNvPr id="9" name="CasellaDiTesto 8">
              <a:extLst>
                <a:ext uri="{FF2B5EF4-FFF2-40B4-BE49-F238E27FC236}">
                  <a16:creationId xmlns:a16="http://schemas.microsoft.com/office/drawing/2014/main" id="{8F268826-8A74-2F8E-2183-44C1BB44B52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12" name="CasellaDiTesto 8">
            <a:extLst>
              <a:ext uri="{FF2B5EF4-FFF2-40B4-BE49-F238E27FC236}">
                <a16:creationId xmlns:a16="http://schemas.microsoft.com/office/drawing/2014/main" id="{3E1D526A-B310-DB52-35EB-DD2CF432851F}"/>
              </a:ext>
            </a:extLst>
          </p:cNvPr>
          <p:cNvSpPr txBox="1"/>
          <p:nvPr/>
        </p:nvSpPr>
        <p:spPr>
          <a:xfrm>
            <a:off x="4004717" y="1325421"/>
            <a:ext cx="4182566" cy="461665"/>
          </a:xfrm>
          <a:prstGeom prst="rect">
            <a:avLst/>
          </a:prstGeom>
          <a:noFill/>
        </p:spPr>
        <p:txBody>
          <a:bodyPr wrap="square" rtlCol="0">
            <a:spAutoFit/>
          </a:bodyPr>
          <a:lstStyle/>
          <a:p>
            <a:pPr algn="ctr"/>
            <a:r>
              <a:rPr lang="en-US" sz="2400" b="1" dirty="0">
                <a:solidFill>
                  <a:srgbClr val="0070C0"/>
                </a:solidFill>
                <a:latin typeface="Helvetica" pitchFamily="2" charset="0"/>
              </a:rPr>
              <a:t>SIMULATIONS - SUMMARY</a:t>
            </a:r>
            <a:endParaRPr lang="it-IT" sz="2400" b="1" dirty="0">
              <a:solidFill>
                <a:srgbClr val="0070C0"/>
              </a:solidFill>
              <a:latin typeface="Helvetica" pitchFamily="2" charset="0"/>
            </a:endParaRPr>
          </a:p>
        </p:txBody>
      </p:sp>
      <p:graphicFrame>
        <p:nvGraphicFramePr>
          <p:cNvPr id="22" name="Tabella 21">
            <a:extLst>
              <a:ext uri="{FF2B5EF4-FFF2-40B4-BE49-F238E27FC236}">
                <a16:creationId xmlns:a16="http://schemas.microsoft.com/office/drawing/2014/main" id="{36048A1B-2749-BD1D-E5BF-F00199CB273C}"/>
              </a:ext>
            </a:extLst>
          </p:cNvPr>
          <p:cNvGraphicFramePr>
            <a:graphicFrameLocks noGrp="1"/>
          </p:cNvGraphicFramePr>
          <p:nvPr>
            <p:extLst>
              <p:ext uri="{D42A27DB-BD31-4B8C-83A1-F6EECF244321}">
                <p14:modId xmlns:p14="http://schemas.microsoft.com/office/powerpoint/2010/main" val="3728094550"/>
              </p:ext>
            </p:extLst>
          </p:nvPr>
        </p:nvGraphicFramePr>
        <p:xfrm>
          <a:off x="1278483" y="2540421"/>
          <a:ext cx="9635028" cy="917500"/>
        </p:xfrm>
        <a:graphic>
          <a:graphicData uri="http://schemas.openxmlformats.org/drawingml/2006/table">
            <a:tbl>
              <a:tblPr firstRow="1" bandRow="1">
                <a:tableStyleId>{5C22544A-7EE6-4342-B048-85BDC9FD1C3A}</a:tableStyleId>
              </a:tblPr>
              <a:tblGrid>
                <a:gridCol w="2408757">
                  <a:extLst>
                    <a:ext uri="{9D8B030D-6E8A-4147-A177-3AD203B41FA5}">
                      <a16:colId xmlns:a16="http://schemas.microsoft.com/office/drawing/2014/main" val="3965904615"/>
                    </a:ext>
                  </a:extLst>
                </a:gridCol>
                <a:gridCol w="2408757">
                  <a:extLst>
                    <a:ext uri="{9D8B030D-6E8A-4147-A177-3AD203B41FA5}">
                      <a16:colId xmlns:a16="http://schemas.microsoft.com/office/drawing/2014/main" val="1166990323"/>
                    </a:ext>
                  </a:extLst>
                </a:gridCol>
                <a:gridCol w="2408757">
                  <a:extLst>
                    <a:ext uri="{9D8B030D-6E8A-4147-A177-3AD203B41FA5}">
                      <a16:colId xmlns:a16="http://schemas.microsoft.com/office/drawing/2014/main" val="1807364688"/>
                    </a:ext>
                  </a:extLst>
                </a:gridCol>
                <a:gridCol w="2408757">
                  <a:extLst>
                    <a:ext uri="{9D8B030D-6E8A-4147-A177-3AD203B41FA5}">
                      <a16:colId xmlns:a16="http://schemas.microsoft.com/office/drawing/2014/main" val="1524898094"/>
                    </a:ext>
                  </a:extLst>
                </a:gridCol>
              </a:tblGrid>
              <a:tr h="370840">
                <a:tc>
                  <a:txBody>
                    <a:bodyPr/>
                    <a:lstStyle/>
                    <a:p>
                      <a:pPr algn="ctr"/>
                      <a:endParaRPr lang="it-IT" sz="1500" dirty="0">
                        <a:latin typeface="Helvetica" pitchFamily="2" charset="0"/>
                      </a:endParaRPr>
                    </a:p>
                  </a:txBody>
                  <a:tcPr>
                    <a:solidFill>
                      <a:srgbClr val="002060"/>
                    </a:solidFill>
                  </a:tcPr>
                </a:tc>
                <a:tc>
                  <a:txBody>
                    <a:bodyPr/>
                    <a:lstStyle/>
                    <a:p>
                      <a:pPr algn="ctr"/>
                      <a:r>
                        <a:rPr lang="it-IT" sz="1500" dirty="0">
                          <a:latin typeface="Helvetica" pitchFamily="2" charset="0"/>
                        </a:rPr>
                        <a:t>LARGE SPHERE</a:t>
                      </a:r>
                    </a:p>
                  </a:txBody>
                  <a:tcPr>
                    <a:solidFill>
                      <a:srgbClr val="002060"/>
                    </a:solidFill>
                  </a:tcPr>
                </a:tc>
                <a:tc>
                  <a:txBody>
                    <a:bodyPr/>
                    <a:lstStyle/>
                    <a:p>
                      <a:pPr algn="ctr"/>
                      <a:r>
                        <a:rPr lang="it-IT" sz="1500" dirty="0">
                          <a:latin typeface="Helvetica" pitchFamily="2" charset="0"/>
                        </a:rPr>
                        <a:t>MEDIUM SPHERE</a:t>
                      </a:r>
                    </a:p>
                  </a:txBody>
                  <a:tcPr>
                    <a:solidFill>
                      <a:srgbClr val="002060"/>
                    </a:solidFill>
                  </a:tcPr>
                </a:tc>
                <a:tc>
                  <a:txBody>
                    <a:bodyPr/>
                    <a:lstStyle/>
                    <a:p>
                      <a:pPr algn="ctr"/>
                      <a:r>
                        <a:rPr lang="it-IT" sz="1500" dirty="0">
                          <a:latin typeface="Helvetica" pitchFamily="2" charset="0"/>
                        </a:rPr>
                        <a:t>SMALL SPHERE</a:t>
                      </a:r>
                    </a:p>
                  </a:txBody>
                  <a:tcPr>
                    <a:solidFill>
                      <a:srgbClr val="002060"/>
                    </a:solidFill>
                  </a:tcPr>
                </a:tc>
                <a:extLst>
                  <a:ext uri="{0D108BD9-81ED-4DB2-BD59-A6C34878D82A}">
                    <a16:rowId xmlns:a16="http://schemas.microsoft.com/office/drawing/2014/main" val="1543720413"/>
                  </a:ext>
                </a:extLst>
              </a:tr>
              <a:tr h="546660">
                <a:tc>
                  <a:txBody>
                    <a:bodyPr/>
                    <a:lstStyle/>
                    <a:p>
                      <a:pPr algn="ctr"/>
                      <a:r>
                        <a:rPr lang="it-IT" sz="1500" dirty="0">
                          <a:latin typeface="Helvetica" pitchFamily="2" charset="0"/>
                        </a:rPr>
                        <a:t>Contact force</a:t>
                      </a:r>
                    </a:p>
                  </a:txBody>
                  <a:tcPr anchor="ctr"/>
                </a:tc>
                <a:tc>
                  <a:txBody>
                    <a:bodyPr/>
                    <a:lstStyle/>
                    <a:p>
                      <a:pPr algn="ctr"/>
                      <a:r>
                        <a:rPr lang="it-IT" sz="1500" dirty="0">
                          <a:latin typeface="Helvetica" pitchFamily="2" charset="0"/>
                        </a:rPr>
                        <a:t>22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9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6 </a:t>
                      </a:r>
                      <a:r>
                        <a:rPr lang="it-IT" sz="1500" dirty="0" err="1">
                          <a:latin typeface="Helvetica" pitchFamily="2" charset="0"/>
                        </a:rPr>
                        <a:t>N</a:t>
                      </a:r>
                      <a:endParaRPr lang="it-IT" sz="1500" dirty="0">
                        <a:latin typeface="Helvetica" pitchFamily="2" charset="0"/>
                      </a:endParaRPr>
                    </a:p>
                  </a:txBody>
                  <a:tcPr anchor="ctr"/>
                </a:tc>
                <a:extLst>
                  <a:ext uri="{0D108BD9-81ED-4DB2-BD59-A6C34878D82A}">
                    <a16:rowId xmlns:a16="http://schemas.microsoft.com/office/drawing/2014/main" val="2382549091"/>
                  </a:ext>
                </a:extLst>
              </a:tr>
            </a:tbl>
          </a:graphicData>
        </a:graphic>
      </p:graphicFrame>
      <p:graphicFrame>
        <p:nvGraphicFramePr>
          <p:cNvPr id="23" name="Tabella 22">
            <a:extLst>
              <a:ext uri="{FF2B5EF4-FFF2-40B4-BE49-F238E27FC236}">
                <a16:creationId xmlns:a16="http://schemas.microsoft.com/office/drawing/2014/main" id="{009502A3-3FBA-A4EA-3195-10FED6B2B5D5}"/>
              </a:ext>
            </a:extLst>
          </p:cNvPr>
          <p:cNvGraphicFramePr>
            <a:graphicFrameLocks noGrp="1"/>
          </p:cNvGraphicFramePr>
          <p:nvPr>
            <p:extLst>
              <p:ext uri="{D42A27DB-BD31-4B8C-83A1-F6EECF244321}">
                <p14:modId xmlns:p14="http://schemas.microsoft.com/office/powerpoint/2010/main" val="2766950180"/>
              </p:ext>
            </p:extLst>
          </p:nvPr>
        </p:nvGraphicFramePr>
        <p:xfrm>
          <a:off x="1278484" y="4420566"/>
          <a:ext cx="9635028" cy="1468120"/>
        </p:xfrm>
        <a:graphic>
          <a:graphicData uri="http://schemas.openxmlformats.org/drawingml/2006/table">
            <a:tbl>
              <a:tblPr firstRow="1" bandRow="1">
                <a:tableStyleId>{5C22544A-7EE6-4342-B048-85BDC9FD1C3A}</a:tableStyleId>
              </a:tblPr>
              <a:tblGrid>
                <a:gridCol w="2408757">
                  <a:extLst>
                    <a:ext uri="{9D8B030D-6E8A-4147-A177-3AD203B41FA5}">
                      <a16:colId xmlns:a16="http://schemas.microsoft.com/office/drawing/2014/main" val="3965904615"/>
                    </a:ext>
                  </a:extLst>
                </a:gridCol>
                <a:gridCol w="2408757">
                  <a:extLst>
                    <a:ext uri="{9D8B030D-6E8A-4147-A177-3AD203B41FA5}">
                      <a16:colId xmlns:a16="http://schemas.microsoft.com/office/drawing/2014/main" val="1166990323"/>
                    </a:ext>
                  </a:extLst>
                </a:gridCol>
                <a:gridCol w="2408757">
                  <a:extLst>
                    <a:ext uri="{9D8B030D-6E8A-4147-A177-3AD203B41FA5}">
                      <a16:colId xmlns:a16="http://schemas.microsoft.com/office/drawing/2014/main" val="1807364688"/>
                    </a:ext>
                  </a:extLst>
                </a:gridCol>
                <a:gridCol w="2408757">
                  <a:extLst>
                    <a:ext uri="{9D8B030D-6E8A-4147-A177-3AD203B41FA5}">
                      <a16:colId xmlns:a16="http://schemas.microsoft.com/office/drawing/2014/main" val="1524898094"/>
                    </a:ext>
                  </a:extLst>
                </a:gridCol>
              </a:tblGrid>
              <a:tr h="370840">
                <a:tc>
                  <a:txBody>
                    <a:bodyPr/>
                    <a:lstStyle/>
                    <a:p>
                      <a:pPr algn="ctr"/>
                      <a:endParaRPr lang="it-IT" sz="1500" dirty="0">
                        <a:latin typeface="Helvetica" pitchFamily="2" charset="0"/>
                      </a:endParaRPr>
                    </a:p>
                  </a:txBody>
                  <a:tcPr>
                    <a:solidFill>
                      <a:srgbClr val="002060"/>
                    </a:solidFill>
                  </a:tcPr>
                </a:tc>
                <a:tc>
                  <a:txBody>
                    <a:bodyPr/>
                    <a:lstStyle/>
                    <a:p>
                      <a:pPr algn="ctr"/>
                      <a:r>
                        <a:rPr lang="it-IT" sz="1500" dirty="0">
                          <a:latin typeface="Helvetica" pitchFamily="2" charset="0"/>
                        </a:rPr>
                        <a:t>LARGE SPHERE</a:t>
                      </a:r>
                    </a:p>
                  </a:txBody>
                  <a:tcPr>
                    <a:solidFill>
                      <a:srgbClr val="002060"/>
                    </a:solidFill>
                  </a:tcPr>
                </a:tc>
                <a:tc>
                  <a:txBody>
                    <a:bodyPr/>
                    <a:lstStyle/>
                    <a:p>
                      <a:pPr algn="ctr"/>
                      <a:r>
                        <a:rPr lang="it-IT" sz="1500" dirty="0">
                          <a:latin typeface="Helvetica" pitchFamily="2" charset="0"/>
                        </a:rPr>
                        <a:t>MEDIUM SPHERE</a:t>
                      </a:r>
                    </a:p>
                  </a:txBody>
                  <a:tcPr>
                    <a:solidFill>
                      <a:srgbClr val="002060"/>
                    </a:solidFill>
                  </a:tcPr>
                </a:tc>
                <a:tc>
                  <a:txBody>
                    <a:bodyPr/>
                    <a:lstStyle/>
                    <a:p>
                      <a:pPr algn="ctr"/>
                      <a:r>
                        <a:rPr lang="it-IT" sz="1500" dirty="0">
                          <a:latin typeface="Helvetica" pitchFamily="2" charset="0"/>
                        </a:rPr>
                        <a:t>SMALL SPHERE</a:t>
                      </a:r>
                    </a:p>
                  </a:txBody>
                  <a:tcPr>
                    <a:solidFill>
                      <a:srgbClr val="002060"/>
                    </a:solidFill>
                  </a:tcPr>
                </a:tc>
                <a:extLst>
                  <a:ext uri="{0D108BD9-81ED-4DB2-BD59-A6C34878D82A}">
                    <a16:rowId xmlns:a16="http://schemas.microsoft.com/office/drawing/2014/main" val="1543720413"/>
                  </a:ext>
                </a:extLst>
              </a:tr>
              <a:tr h="370840">
                <a:tc>
                  <a:txBody>
                    <a:bodyPr/>
                    <a:lstStyle/>
                    <a:p>
                      <a:pPr algn="ctr"/>
                      <a:r>
                        <a:rPr lang="it-IT" sz="1500" dirty="0">
                          <a:latin typeface="Helvetica" pitchFamily="2" charset="0"/>
                        </a:rPr>
                        <a:t>Contact Force of the upper </a:t>
                      </a:r>
                      <a:r>
                        <a:rPr lang="it-IT" sz="1500" dirty="0" err="1">
                          <a:latin typeface="Helvetica" pitchFamily="2" charset="0"/>
                        </a:rPr>
                        <a:t>phalanx</a:t>
                      </a:r>
                      <a:r>
                        <a:rPr lang="it-IT" sz="1500" dirty="0">
                          <a:latin typeface="Helvetica" pitchFamily="2" charset="0"/>
                        </a:rPr>
                        <a:t> </a:t>
                      </a:r>
                    </a:p>
                  </a:txBody>
                  <a:tcPr/>
                </a:tc>
                <a:tc>
                  <a:txBody>
                    <a:bodyPr/>
                    <a:lstStyle/>
                    <a:p>
                      <a:pPr algn="ctr"/>
                      <a:r>
                        <a:rPr lang="it-IT" sz="1500" dirty="0">
                          <a:latin typeface="Helvetica" pitchFamily="2" charset="0"/>
                        </a:rPr>
                        <a:t>5.5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4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3 </a:t>
                      </a:r>
                      <a:r>
                        <a:rPr lang="it-IT" sz="1500" dirty="0" err="1">
                          <a:latin typeface="Helvetica" pitchFamily="2" charset="0"/>
                        </a:rPr>
                        <a:t>N</a:t>
                      </a:r>
                      <a:endParaRPr lang="it-IT" sz="1500" dirty="0">
                        <a:latin typeface="Helvetica" pitchFamily="2" charset="0"/>
                      </a:endParaRPr>
                    </a:p>
                  </a:txBody>
                  <a:tcPr anchor="ctr"/>
                </a:tc>
                <a:extLst>
                  <a:ext uri="{0D108BD9-81ED-4DB2-BD59-A6C34878D82A}">
                    <a16:rowId xmlns:a16="http://schemas.microsoft.com/office/drawing/2014/main" val="2382549091"/>
                  </a:ext>
                </a:extLst>
              </a:tr>
              <a:tr h="370840">
                <a:tc>
                  <a:txBody>
                    <a:bodyPr/>
                    <a:lstStyle/>
                    <a:p>
                      <a:pPr algn="ctr"/>
                      <a:r>
                        <a:rPr lang="it-IT" sz="1500" dirty="0">
                          <a:latin typeface="Helvetica" pitchFamily="2" charset="0"/>
                        </a:rPr>
                        <a:t>Contact Force of the </a:t>
                      </a:r>
                      <a:r>
                        <a:rPr lang="it-IT" sz="1500" dirty="0" err="1">
                          <a:latin typeface="Helvetica" pitchFamily="2" charset="0"/>
                        </a:rPr>
                        <a:t>lower</a:t>
                      </a:r>
                      <a:r>
                        <a:rPr lang="it-IT" sz="1500" dirty="0">
                          <a:latin typeface="Helvetica" pitchFamily="2" charset="0"/>
                        </a:rPr>
                        <a:t> </a:t>
                      </a:r>
                      <a:r>
                        <a:rPr lang="it-IT" sz="1500" dirty="0" err="1">
                          <a:latin typeface="Helvetica" pitchFamily="2" charset="0"/>
                        </a:rPr>
                        <a:t>phalanx</a:t>
                      </a:r>
                      <a:r>
                        <a:rPr lang="it-IT" sz="1500" dirty="0">
                          <a:latin typeface="Helvetica" pitchFamily="2" charset="0"/>
                        </a:rPr>
                        <a:t> </a:t>
                      </a:r>
                    </a:p>
                  </a:txBody>
                  <a:tcPr/>
                </a:tc>
                <a:tc>
                  <a:txBody>
                    <a:bodyPr/>
                    <a:lstStyle/>
                    <a:p>
                      <a:pPr algn="ctr"/>
                      <a:r>
                        <a:rPr lang="it-IT" sz="1500" dirty="0">
                          <a:latin typeface="Helvetica" pitchFamily="2" charset="0"/>
                        </a:rPr>
                        <a:t>3.5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2.2 </a:t>
                      </a:r>
                      <a:r>
                        <a:rPr lang="it-IT" sz="1500" dirty="0" err="1">
                          <a:latin typeface="Helvetica" pitchFamily="2" charset="0"/>
                        </a:rPr>
                        <a:t>N</a:t>
                      </a:r>
                      <a:endParaRPr lang="it-IT" sz="1500" dirty="0">
                        <a:latin typeface="Helvetica" pitchFamily="2" charset="0"/>
                      </a:endParaRPr>
                    </a:p>
                  </a:txBody>
                  <a:tcPr anchor="ctr"/>
                </a:tc>
                <a:tc>
                  <a:txBody>
                    <a:bodyPr/>
                    <a:lstStyle/>
                    <a:p>
                      <a:pPr algn="ctr"/>
                      <a:r>
                        <a:rPr lang="it-IT" sz="1500" dirty="0">
                          <a:latin typeface="Helvetica" pitchFamily="2" charset="0"/>
                        </a:rPr>
                        <a:t>2 </a:t>
                      </a:r>
                      <a:r>
                        <a:rPr lang="it-IT" sz="1500" dirty="0" err="1">
                          <a:latin typeface="Helvetica" pitchFamily="2" charset="0"/>
                        </a:rPr>
                        <a:t>N</a:t>
                      </a:r>
                      <a:endParaRPr lang="it-IT" sz="1500" dirty="0">
                        <a:latin typeface="Helvetica" pitchFamily="2" charset="0"/>
                      </a:endParaRPr>
                    </a:p>
                  </a:txBody>
                  <a:tcPr anchor="ctr"/>
                </a:tc>
                <a:extLst>
                  <a:ext uri="{0D108BD9-81ED-4DB2-BD59-A6C34878D82A}">
                    <a16:rowId xmlns:a16="http://schemas.microsoft.com/office/drawing/2014/main" val="1658294676"/>
                  </a:ext>
                </a:extLst>
              </a:tr>
            </a:tbl>
          </a:graphicData>
        </a:graphic>
      </p:graphicFrame>
      <p:sp>
        <p:nvSpPr>
          <p:cNvPr id="24" name="CasellaDiTesto 23">
            <a:extLst>
              <a:ext uri="{FF2B5EF4-FFF2-40B4-BE49-F238E27FC236}">
                <a16:creationId xmlns:a16="http://schemas.microsoft.com/office/drawing/2014/main" id="{1901EA4E-9B19-74E2-47C9-4C13150F112A}"/>
              </a:ext>
            </a:extLst>
          </p:cNvPr>
          <p:cNvSpPr txBox="1"/>
          <p:nvPr/>
        </p:nvSpPr>
        <p:spPr>
          <a:xfrm>
            <a:off x="5153254" y="2036483"/>
            <a:ext cx="1885487" cy="369332"/>
          </a:xfrm>
          <a:prstGeom prst="rect">
            <a:avLst/>
          </a:prstGeom>
          <a:noFill/>
        </p:spPr>
        <p:txBody>
          <a:bodyPr wrap="square" rtlCol="0">
            <a:spAutoFit/>
          </a:bodyPr>
          <a:lstStyle/>
          <a:p>
            <a:r>
              <a:rPr lang="it-IT" b="1" dirty="0" err="1">
                <a:solidFill>
                  <a:srgbClr val="002060"/>
                </a:solidFill>
                <a:latin typeface="Helvetica" pitchFamily="2" charset="0"/>
              </a:rPr>
              <a:t>Parallel</a:t>
            </a:r>
            <a:r>
              <a:rPr lang="it-IT" b="1" dirty="0">
                <a:solidFill>
                  <a:srgbClr val="002060"/>
                </a:solidFill>
                <a:latin typeface="Helvetica" pitchFamily="2" charset="0"/>
              </a:rPr>
              <a:t> </a:t>
            </a:r>
            <a:r>
              <a:rPr lang="it-IT" b="1" dirty="0" err="1">
                <a:solidFill>
                  <a:srgbClr val="002060"/>
                </a:solidFill>
                <a:latin typeface="Helvetica" pitchFamily="2" charset="0"/>
              </a:rPr>
              <a:t>Gripper</a:t>
            </a:r>
            <a:endParaRPr lang="it-IT" b="1" dirty="0">
              <a:solidFill>
                <a:srgbClr val="002060"/>
              </a:solidFill>
              <a:latin typeface="Helvetica" pitchFamily="2" charset="0"/>
            </a:endParaRPr>
          </a:p>
        </p:txBody>
      </p:sp>
      <p:sp>
        <p:nvSpPr>
          <p:cNvPr id="25" name="CasellaDiTesto 24">
            <a:extLst>
              <a:ext uri="{FF2B5EF4-FFF2-40B4-BE49-F238E27FC236}">
                <a16:creationId xmlns:a16="http://schemas.microsoft.com/office/drawing/2014/main" id="{CE550248-DEE8-255F-2CB5-1C933D1E64CB}"/>
              </a:ext>
            </a:extLst>
          </p:cNvPr>
          <p:cNvSpPr txBox="1"/>
          <p:nvPr/>
        </p:nvSpPr>
        <p:spPr>
          <a:xfrm>
            <a:off x="5024433" y="3952287"/>
            <a:ext cx="2143128" cy="369332"/>
          </a:xfrm>
          <a:prstGeom prst="rect">
            <a:avLst/>
          </a:prstGeom>
          <a:noFill/>
        </p:spPr>
        <p:txBody>
          <a:bodyPr wrap="square" rtlCol="0">
            <a:spAutoFit/>
          </a:bodyPr>
          <a:lstStyle/>
          <a:p>
            <a:r>
              <a:rPr lang="it-IT" b="1" dirty="0" err="1">
                <a:solidFill>
                  <a:srgbClr val="002060"/>
                </a:solidFill>
                <a:latin typeface="Helvetica" pitchFamily="2" charset="0"/>
              </a:rPr>
              <a:t>Adaptive</a:t>
            </a:r>
            <a:r>
              <a:rPr lang="it-IT" b="1" dirty="0">
                <a:solidFill>
                  <a:srgbClr val="002060"/>
                </a:solidFill>
                <a:latin typeface="Helvetica" pitchFamily="2" charset="0"/>
              </a:rPr>
              <a:t> </a:t>
            </a:r>
            <a:r>
              <a:rPr lang="it-IT" b="1" dirty="0" err="1">
                <a:solidFill>
                  <a:srgbClr val="002060"/>
                </a:solidFill>
                <a:latin typeface="Helvetica" pitchFamily="2" charset="0"/>
              </a:rPr>
              <a:t>Gripper</a:t>
            </a:r>
            <a:endParaRPr lang="it-IT" b="1" dirty="0">
              <a:solidFill>
                <a:srgbClr val="002060"/>
              </a:solidFill>
              <a:latin typeface="Helvetica" pitchFamily="2" charset="0"/>
            </a:endParaRPr>
          </a:p>
        </p:txBody>
      </p:sp>
    </p:spTree>
    <p:extLst>
      <p:ext uri="{BB962C8B-B14F-4D97-AF65-F5344CB8AC3E}">
        <p14:creationId xmlns:p14="http://schemas.microsoft.com/office/powerpoint/2010/main" val="230420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sp>
        <p:nvSpPr>
          <p:cNvPr id="9" name="CasellaDiTesto 8">
            <a:extLst>
              <a:ext uri="{FF2B5EF4-FFF2-40B4-BE49-F238E27FC236}">
                <a16:creationId xmlns:a16="http://schemas.microsoft.com/office/drawing/2014/main" id="{4647CB67-0458-1EE7-F6BD-6441CE00CC2E}"/>
              </a:ext>
            </a:extLst>
          </p:cNvPr>
          <p:cNvSpPr txBox="1"/>
          <p:nvPr/>
        </p:nvSpPr>
        <p:spPr>
          <a:xfrm>
            <a:off x="4723787" y="1437629"/>
            <a:ext cx="2744426" cy="461665"/>
          </a:xfrm>
          <a:prstGeom prst="rect">
            <a:avLst/>
          </a:prstGeom>
          <a:noFill/>
        </p:spPr>
        <p:txBody>
          <a:bodyPr wrap="square" rtlCol="0">
            <a:spAutoFit/>
          </a:bodyPr>
          <a:lstStyle/>
          <a:p>
            <a:r>
              <a:rPr lang="it-IT" sz="2400" b="1" dirty="0">
                <a:solidFill>
                  <a:srgbClr val="0070C0"/>
                </a:solidFill>
                <a:latin typeface="Helvetica" pitchFamily="2" charset="0"/>
              </a:rPr>
              <a:t>CLASSIFICATION</a:t>
            </a:r>
          </a:p>
        </p:txBody>
      </p:sp>
      <p:graphicFrame>
        <p:nvGraphicFramePr>
          <p:cNvPr id="2" name="Tabella 1">
            <a:extLst>
              <a:ext uri="{FF2B5EF4-FFF2-40B4-BE49-F238E27FC236}">
                <a16:creationId xmlns:a16="http://schemas.microsoft.com/office/drawing/2014/main" id="{B80D6F2E-EBEE-884E-00F2-F8326A15EE2C}"/>
              </a:ext>
            </a:extLst>
          </p:cNvPr>
          <p:cNvGraphicFramePr>
            <a:graphicFrameLocks noGrp="1"/>
          </p:cNvGraphicFramePr>
          <p:nvPr>
            <p:extLst>
              <p:ext uri="{D42A27DB-BD31-4B8C-83A1-F6EECF244321}">
                <p14:modId xmlns:p14="http://schemas.microsoft.com/office/powerpoint/2010/main" val="3730815587"/>
              </p:ext>
            </p:extLst>
          </p:nvPr>
        </p:nvGraphicFramePr>
        <p:xfrm>
          <a:off x="465882" y="2740734"/>
          <a:ext cx="2815059" cy="1529349"/>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2541">
                <a:tc>
                  <a:txBody>
                    <a:bodyPr/>
                    <a:lstStyle/>
                    <a:p>
                      <a:pPr algn="ctr"/>
                      <a:r>
                        <a:rPr lang="it-IT" sz="2000" b="1" dirty="0" err="1">
                          <a:latin typeface="Helvetica" pitchFamily="2" charset="0"/>
                        </a:rPr>
                        <a:t>Configuration-based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498404">
                <a:tc>
                  <a:txBody>
                    <a:bodyPr/>
                    <a:lstStyle/>
                    <a:p>
                      <a:pPr algn="ctr"/>
                      <a:r>
                        <a:rPr lang="it-IT" dirty="0" err="1">
                          <a:latin typeface="Helvetica" pitchFamily="2" charset="0"/>
                        </a:rPr>
                        <a:t>Number</a:t>
                      </a:r>
                      <a:r>
                        <a:rPr lang="it-IT" dirty="0">
                          <a:latin typeface="Helvetica" pitchFamily="2" charset="0"/>
                        </a:rPr>
                        <a:t> of fingers</a:t>
                      </a:r>
                    </a:p>
                  </a:txBody>
                  <a:tcPr/>
                </a:tc>
                <a:extLst>
                  <a:ext uri="{0D108BD9-81ED-4DB2-BD59-A6C34878D82A}">
                    <a16:rowId xmlns:a16="http://schemas.microsoft.com/office/drawing/2014/main" val="985382968"/>
                  </a:ext>
                </a:extLst>
              </a:tr>
              <a:tr h="498404">
                <a:tc>
                  <a:txBody>
                    <a:bodyPr/>
                    <a:lstStyle/>
                    <a:p>
                      <a:pPr algn="ctr"/>
                      <a:r>
                        <a:rPr lang="it-IT" dirty="0">
                          <a:latin typeface="Helvetica" pitchFamily="2" charset="0"/>
                        </a:rPr>
                        <a:t>Shape of fingers</a:t>
                      </a:r>
                    </a:p>
                  </a:txBody>
                  <a:tcPr/>
                </a:tc>
                <a:extLst>
                  <a:ext uri="{0D108BD9-81ED-4DB2-BD59-A6C34878D82A}">
                    <a16:rowId xmlns:a16="http://schemas.microsoft.com/office/drawing/2014/main" val="3061445234"/>
                  </a:ext>
                </a:extLst>
              </a:tr>
            </a:tbl>
          </a:graphicData>
        </a:graphic>
      </p:graphicFrame>
      <p:graphicFrame>
        <p:nvGraphicFramePr>
          <p:cNvPr id="6" name="Tabella 5">
            <a:extLst>
              <a:ext uri="{FF2B5EF4-FFF2-40B4-BE49-F238E27FC236}">
                <a16:creationId xmlns:a16="http://schemas.microsoft.com/office/drawing/2014/main" id="{4FAF6A9C-FA2B-6322-A1FA-DBDDC44F3897}"/>
              </a:ext>
            </a:extLst>
          </p:cNvPr>
          <p:cNvGraphicFramePr>
            <a:graphicFrameLocks noGrp="1"/>
          </p:cNvGraphicFramePr>
          <p:nvPr>
            <p:extLst>
              <p:ext uri="{D42A27DB-BD31-4B8C-83A1-F6EECF244321}">
                <p14:modId xmlns:p14="http://schemas.microsoft.com/office/powerpoint/2010/main" val="2774868173"/>
              </p:ext>
            </p:extLst>
          </p:nvPr>
        </p:nvGraphicFramePr>
        <p:xfrm>
          <a:off x="3280941" y="2740734"/>
          <a:ext cx="2815059" cy="2036614"/>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4868">
                <a:tc>
                  <a:txBody>
                    <a:bodyPr/>
                    <a:lstStyle/>
                    <a:p>
                      <a:pPr algn="ctr"/>
                      <a:r>
                        <a:rPr lang="it-IT" sz="2000" b="1" dirty="0" err="1">
                          <a:latin typeface="Helvetica" pitchFamily="2" charset="0"/>
                        </a:rPr>
                        <a:t>Actuation-based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500582">
                <a:tc>
                  <a:txBody>
                    <a:bodyPr/>
                    <a:lstStyle/>
                    <a:p>
                      <a:pPr algn="ctr"/>
                      <a:r>
                        <a:rPr lang="it-IT" dirty="0">
                          <a:latin typeface="Helvetica" pitchFamily="2" charset="0"/>
                        </a:rPr>
                        <a:t>Electric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985382968"/>
                  </a:ext>
                </a:extLst>
              </a:tr>
              <a:tr h="500582">
                <a:tc>
                  <a:txBody>
                    <a:bodyPr/>
                    <a:lstStyle/>
                    <a:p>
                      <a:pPr algn="ctr"/>
                      <a:r>
                        <a:rPr lang="it-IT" dirty="0" err="1">
                          <a:latin typeface="Helvetica" pitchFamily="2" charset="0"/>
                        </a:rPr>
                        <a:t>Magnetic</a:t>
                      </a:r>
                      <a:r>
                        <a:rPr lang="it-IT" dirty="0">
                          <a:latin typeface="Helvetica" pitchFamily="2" charset="0"/>
                        </a:rPr>
                        <a:t>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3061445234"/>
                  </a:ext>
                </a:extLst>
              </a:tr>
              <a:tr h="500582">
                <a:tc>
                  <a:txBody>
                    <a:bodyPr/>
                    <a:lstStyle/>
                    <a:p>
                      <a:pPr algn="ctr"/>
                      <a:r>
                        <a:rPr lang="it-IT" dirty="0">
                          <a:latin typeface="Helvetica" pitchFamily="2" charset="0"/>
                        </a:rPr>
                        <a:t>Vacuum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graphicFrame>
        <p:nvGraphicFramePr>
          <p:cNvPr id="12" name="Tabella 11">
            <a:extLst>
              <a:ext uri="{FF2B5EF4-FFF2-40B4-BE49-F238E27FC236}">
                <a16:creationId xmlns:a16="http://schemas.microsoft.com/office/drawing/2014/main" id="{709447D8-22A4-23B6-2C1C-8FB949CB691B}"/>
              </a:ext>
            </a:extLst>
          </p:cNvPr>
          <p:cNvGraphicFramePr>
            <a:graphicFrameLocks noGrp="1"/>
          </p:cNvGraphicFramePr>
          <p:nvPr>
            <p:extLst>
              <p:ext uri="{D42A27DB-BD31-4B8C-83A1-F6EECF244321}">
                <p14:modId xmlns:p14="http://schemas.microsoft.com/office/powerpoint/2010/main" val="1832135418"/>
              </p:ext>
            </p:extLst>
          </p:nvPr>
        </p:nvGraphicFramePr>
        <p:xfrm>
          <a:off x="6096000" y="2761321"/>
          <a:ext cx="2815059" cy="1508760"/>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25372">
                <a:tc>
                  <a:txBody>
                    <a:bodyPr/>
                    <a:lstStyle/>
                    <a:p>
                      <a:pPr algn="ctr"/>
                      <a:r>
                        <a:rPr lang="it-IT" sz="2000" b="1" dirty="0" err="1">
                          <a:latin typeface="Helvetica" pitchFamily="2" charset="0"/>
                        </a:rPr>
                        <a:t>Stiffness-based</a:t>
                      </a:r>
                      <a:endParaRPr lang="it-IT" sz="2000" b="1" dirty="0">
                        <a:latin typeface="Helvetica" pitchFamily="2" charset="0"/>
                      </a:endParaRPr>
                    </a:p>
                  </a:txBody>
                  <a:tcPr/>
                </a:tc>
                <a:extLst>
                  <a:ext uri="{0D108BD9-81ED-4DB2-BD59-A6C34878D82A}">
                    <a16:rowId xmlns:a16="http://schemas.microsoft.com/office/drawing/2014/main" val="1616974589"/>
                  </a:ext>
                </a:extLst>
              </a:tr>
              <a:tr h="491694">
                <a:tc>
                  <a:txBody>
                    <a:bodyPr/>
                    <a:lstStyle/>
                    <a:p>
                      <a:pPr algn="ctr"/>
                      <a:r>
                        <a:rPr lang="it-IT" dirty="0" err="1">
                          <a:latin typeface="Helvetica" pitchFamily="2" charset="0"/>
                        </a:rPr>
                        <a:t>Rigid</a:t>
                      </a:r>
                      <a:r>
                        <a:rPr lang="it-IT" dirty="0">
                          <a:latin typeface="Helvetica" pitchFamily="2" charset="0"/>
                        </a:rPr>
                        <a: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985382968"/>
                  </a:ext>
                </a:extLst>
              </a:tr>
              <a:tr h="491694">
                <a:tc>
                  <a:txBody>
                    <a:bodyPr/>
                    <a:lstStyle/>
                    <a:p>
                      <a:pPr algn="ctr"/>
                      <a:r>
                        <a:rPr lang="it-IT" dirty="0">
                          <a:latin typeface="Helvetica" pitchFamily="2" charset="0"/>
                        </a:rPr>
                        <a:t>Soft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3061445234"/>
                  </a:ext>
                </a:extLst>
              </a:tr>
            </a:tbl>
          </a:graphicData>
        </a:graphic>
      </p:graphicFrame>
      <p:graphicFrame>
        <p:nvGraphicFramePr>
          <p:cNvPr id="13" name="Tabella 12">
            <a:extLst>
              <a:ext uri="{FF2B5EF4-FFF2-40B4-BE49-F238E27FC236}">
                <a16:creationId xmlns:a16="http://schemas.microsoft.com/office/drawing/2014/main" id="{80D70501-BC0B-0FFB-87B9-1406CCF09550}"/>
              </a:ext>
            </a:extLst>
          </p:cNvPr>
          <p:cNvGraphicFramePr>
            <a:graphicFrameLocks noGrp="1"/>
          </p:cNvGraphicFramePr>
          <p:nvPr>
            <p:extLst>
              <p:ext uri="{D42A27DB-BD31-4B8C-83A1-F6EECF244321}">
                <p14:modId xmlns:p14="http://schemas.microsoft.com/office/powerpoint/2010/main" val="526021680"/>
              </p:ext>
            </p:extLst>
          </p:nvPr>
        </p:nvGraphicFramePr>
        <p:xfrm>
          <a:off x="8911059" y="2761322"/>
          <a:ext cx="2815059" cy="2016027"/>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29461">
                <a:tc>
                  <a:txBody>
                    <a:bodyPr/>
                    <a:lstStyle/>
                    <a:p>
                      <a:pPr algn="ctr"/>
                      <a:r>
                        <a:rPr lang="it-IT" sz="2000" b="1" dirty="0">
                          <a:latin typeface="Helvetica" pitchFamily="2" charset="0"/>
                        </a:rPr>
                        <a:t>Application-</a:t>
                      </a:r>
                      <a:r>
                        <a:rPr lang="it-IT" sz="2000" b="1" dirty="0" err="1">
                          <a:latin typeface="Helvetica" pitchFamily="2" charset="0"/>
                        </a:rPr>
                        <a:t>based</a:t>
                      </a:r>
                      <a:endParaRPr lang="it-IT" sz="2000" b="1" dirty="0">
                        <a:latin typeface="Helvetica" pitchFamily="2" charset="0"/>
                      </a:endParaRPr>
                    </a:p>
                  </a:txBody>
                  <a:tcPr/>
                </a:tc>
                <a:extLst>
                  <a:ext uri="{0D108BD9-81ED-4DB2-BD59-A6C34878D82A}">
                    <a16:rowId xmlns:a16="http://schemas.microsoft.com/office/drawing/2014/main" val="1616974589"/>
                  </a:ext>
                </a:extLst>
              </a:tr>
              <a:tr h="495522">
                <a:tc>
                  <a:txBody>
                    <a:bodyPr/>
                    <a:lstStyle/>
                    <a:p>
                      <a:pPr algn="ctr"/>
                      <a:r>
                        <a:rPr lang="it-IT" dirty="0" err="1">
                          <a:latin typeface="Helvetica" pitchFamily="2" charset="0"/>
                        </a:rPr>
                        <a:t>Surgical</a:t>
                      </a:r>
                      <a:r>
                        <a:rPr lang="it-IT" dirty="0">
                          <a:latin typeface="Helvetica" pitchFamily="2" charset="0"/>
                        </a:rPr>
                        <a:t>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985382968"/>
                  </a:ext>
                </a:extLst>
              </a:tr>
              <a:tr h="495522">
                <a:tc>
                  <a:txBody>
                    <a:bodyPr/>
                    <a:lstStyle/>
                    <a:p>
                      <a:pPr algn="ctr"/>
                      <a:r>
                        <a:rPr lang="it-IT" dirty="0">
                          <a:latin typeface="Helvetica" pitchFamily="2" charset="0"/>
                        </a:rPr>
                        <a:t>Assistive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3061445234"/>
                  </a:ext>
                </a:extLst>
              </a:tr>
              <a:tr h="495522">
                <a:tc>
                  <a:txBody>
                    <a:bodyPr/>
                    <a:lstStyle/>
                    <a:p>
                      <a:pPr algn="ctr"/>
                      <a:r>
                        <a:rPr lang="it-IT" dirty="0">
                          <a:latin typeface="Helvetica" pitchFamily="2" charset="0"/>
                        </a:rPr>
                        <a:t>Industrial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spTree>
    <p:extLst>
      <p:ext uri="{BB962C8B-B14F-4D97-AF65-F5344CB8AC3E}">
        <p14:creationId xmlns:p14="http://schemas.microsoft.com/office/powerpoint/2010/main" val="3498004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34E3E22-D6AF-0AA0-2083-BB81A50B5976}"/>
              </a:ext>
            </a:extLst>
          </p:cNvPr>
          <p:cNvSpPr txBox="1"/>
          <p:nvPr/>
        </p:nvSpPr>
        <p:spPr>
          <a:xfrm>
            <a:off x="3524250" y="448348"/>
            <a:ext cx="5143500" cy="523220"/>
          </a:xfrm>
          <a:prstGeom prst="rect">
            <a:avLst/>
          </a:prstGeom>
          <a:noFill/>
        </p:spPr>
        <p:txBody>
          <a:bodyPr wrap="square" rtlCol="0">
            <a:spAutoFit/>
          </a:bodyPr>
          <a:lstStyle/>
          <a:p>
            <a:pPr algn="ctr"/>
            <a:r>
              <a:rPr lang="it-IT" sz="2800" b="1" dirty="0">
                <a:latin typeface="Helvetica" pitchFamily="2" charset="0"/>
              </a:rPr>
              <a:t>CONCLUSIONS</a:t>
            </a:r>
          </a:p>
        </p:txBody>
      </p:sp>
      <p:sp>
        <p:nvSpPr>
          <p:cNvPr id="2" name="CasellaDiTesto 1">
            <a:extLst>
              <a:ext uri="{FF2B5EF4-FFF2-40B4-BE49-F238E27FC236}">
                <a16:creationId xmlns:a16="http://schemas.microsoft.com/office/drawing/2014/main" id="{6B942210-A986-E020-1969-2B6305F61AE3}"/>
              </a:ext>
            </a:extLst>
          </p:cNvPr>
          <p:cNvSpPr txBox="1"/>
          <p:nvPr/>
        </p:nvSpPr>
        <p:spPr>
          <a:xfrm>
            <a:off x="957072" y="1286201"/>
            <a:ext cx="10277856" cy="923330"/>
          </a:xfrm>
          <a:prstGeom prst="rect">
            <a:avLst/>
          </a:prstGeom>
          <a:noFill/>
        </p:spPr>
        <p:txBody>
          <a:bodyPr wrap="square" rtlCol="0">
            <a:spAutoFit/>
          </a:bodyPr>
          <a:lstStyle/>
          <a:p>
            <a:pPr algn="just"/>
            <a:r>
              <a:rPr lang="it-IT" dirty="0">
                <a:latin typeface="Helvetica" pitchFamily="2" charset="0"/>
              </a:rPr>
              <a:t>In </a:t>
            </a:r>
            <a:r>
              <a:rPr lang="it-IT" dirty="0" err="1">
                <a:latin typeface="Helvetica" pitchFamily="2" charset="0"/>
              </a:rPr>
              <a:t>this</a:t>
            </a:r>
            <a:r>
              <a:rPr lang="it-IT" dirty="0">
                <a:latin typeface="Helvetica" pitchFamily="2" charset="0"/>
              </a:rPr>
              <a:t> study, </a:t>
            </a:r>
            <a:r>
              <a:rPr lang="it-IT" dirty="0" err="1">
                <a:latin typeface="Helvetica" pitchFamily="2" charset="0"/>
              </a:rPr>
              <a:t>we</a:t>
            </a:r>
            <a:r>
              <a:rPr lang="it-IT" dirty="0">
                <a:latin typeface="Helvetica" pitchFamily="2" charset="0"/>
              </a:rPr>
              <a:t> </a:t>
            </a:r>
            <a:r>
              <a:rPr lang="it-IT" dirty="0" err="1">
                <a:latin typeface="Helvetica" pitchFamily="2" charset="0"/>
              </a:rPr>
              <a:t>analyzed</a:t>
            </a:r>
            <a:r>
              <a:rPr lang="it-IT" dirty="0">
                <a:latin typeface="Helvetica" pitchFamily="2" charset="0"/>
              </a:rPr>
              <a:t> and </a:t>
            </a:r>
            <a:r>
              <a:rPr lang="it-IT" dirty="0" err="1">
                <a:latin typeface="Helvetica" pitchFamily="2" charset="0"/>
              </a:rPr>
              <a:t>compared</a:t>
            </a:r>
            <a:r>
              <a:rPr lang="it-IT" dirty="0">
                <a:latin typeface="Helvetica" pitchFamily="2" charset="0"/>
              </a:rPr>
              <a:t> the performance of a </a:t>
            </a:r>
            <a:r>
              <a:rPr lang="it-IT" dirty="0" err="1">
                <a:latin typeface="Helvetica" pitchFamily="2" charset="0"/>
              </a:rPr>
              <a:t>parallel</a:t>
            </a:r>
            <a:r>
              <a:rPr lang="it-IT" dirty="0">
                <a:latin typeface="Helvetica" pitchFamily="2" charset="0"/>
              </a:rPr>
              <a:t> </a:t>
            </a:r>
            <a:r>
              <a:rPr lang="it-IT" dirty="0" err="1">
                <a:latin typeface="Helvetica" pitchFamily="2" charset="0"/>
              </a:rPr>
              <a:t>gripper</a:t>
            </a:r>
            <a:r>
              <a:rPr lang="it-IT" dirty="0">
                <a:latin typeface="Helvetica" pitchFamily="2" charset="0"/>
              </a:rPr>
              <a:t> and an </a:t>
            </a:r>
            <a:r>
              <a:rPr lang="it-IT" dirty="0" err="1">
                <a:latin typeface="Helvetica" pitchFamily="2" charset="0"/>
              </a:rPr>
              <a:t>adaptive</a:t>
            </a:r>
            <a:r>
              <a:rPr lang="it-IT" dirty="0">
                <a:latin typeface="Helvetica" pitchFamily="2" charset="0"/>
              </a:rPr>
              <a:t> </a:t>
            </a:r>
            <a:r>
              <a:rPr lang="it-IT" dirty="0" err="1">
                <a:latin typeface="Helvetica" pitchFamily="2" charset="0"/>
              </a:rPr>
              <a:t>gripper</a:t>
            </a:r>
            <a:r>
              <a:rPr lang="it-IT" dirty="0">
                <a:latin typeface="Helvetica" pitchFamily="2" charset="0"/>
              </a:rPr>
              <a:t> with the </a:t>
            </a:r>
            <a:r>
              <a:rPr lang="it-IT" dirty="0" err="1">
                <a:latin typeface="Helvetica" pitchFamily="2" charset="0"/>
              </a:rPr>
              <a:t>aim</a:t>
            </a:r>
            <a:r>
              <a:rPr lang="it-IT" dirty="0">
                <a:latin typeface="Helvetica" pitchFamily="2" charset="0"/>
              </a:rPr>
              <a:t> of </a:t>
            </a:r>
            <a:r>
              <a:rPr lang="it-IT" dirty="0" err="1">
                <a:latin typeface="Helvetica" pitchFamily="2" charset="0"/>
              </a:rPr>
              <a:t>evaluating</a:t>
            </a:r>
            <a:r>
              <a:rPr lang="it-IT" dirty="0">
                <a:latin typeface="Helvetica" pitchFamily="2" charset="0"/>
              </a:rPr>
              <a:t> </a:t>
            </a:r>
            <a:r>
              <a:rPr lang="it-IT" dirty="0" err="1">
                <a:latin typeface="Helvetica" pitchFamily="2" charset="0"/>
              </a:rPr>
              <a:t>their</a:t>
            </a:r>
            <a:r>
              <a:rPr lang="it-IT" dirty="0">
                <a:latin typeface="Helvetica" pitchFamily="2" charset="0"/>
              </a:rPr>
              <a:t> </a:t>
            </a:r>
            <a:r>
              <a:rPr lang="it-IT" dirty="0" err="1">
                <a:latin typeface="Helvetica" pitchFamily="2" charset="0"/>
              </a:rPr>
              <a:t>effectiveness</a:t>
            </a:r>
            <a:r>
              <a:rPr lang="it-IT" dirty="0">
                <a:latin typeface="Helvetica" pitchFamily="2" charset="0"/>
              </a:rPr>
              <a:t> in </a:t>
            </a:r>
            <a:r>
              <a:rPr lang="it-IT" dirty="0" err="1">
                <a:latin typeface="Helvetica" pitchFamily="2" charset="0"/>
              </a:rPr>
              <a:t>object</a:t>
            </a:r>
            <a:r>
              <a:rPr lang="it-IT" dirty="0">
                <a:latin typeface="Helvetica" pitchFamily="2" charset="0"/>
              </a:rPr>
              <a:t> </a:t>
            </a:r>
            <a:r>
              <a:rPr lang="it-IT" dirty="0" err="1">
                <a:latin typeface="Helvetica" pitchFamily="2" charset="0"/>
              </a:rPr>
              <a:t>manipulation</a:t>
            </a:r>
            <a:r>
              <a:rPr lang="it-IT" dirty="0">
                <a:latin typeface="Helvetica" pitchFamily="2" charset="0"/>
              </a:rPr>
              <a:t>. The </a:t>
            </a:r>
            <a:r>
              <a:rPr lang="it-IT" dirty="0" err="1">
                <a:latin typeface="Helvetica" pitchFamily="2" charset="0"/>
              </a:rPr>
              <a:t>simulations</a:t>
            </a:r>
            <a:r>
              <a:rPr lang="it-IT" dirty="0">
                <a:latin typeface="Helvetica" pitchFamily="2" charset="0"/>
              </a:rPr>
              <a:t> </a:t>
            </a:r>
            <a:r>
              <a:rPr lang="it-IT" dirty="0" err="1">
                <a:latin typeface="Helvetica" pitchFamily="2" charset="0"/>
              </a:rPr>
              <a:t>conducted</a:t>
            </a:r>
            <a:r>
              <a:rPr lang="it-IT" dirty="0">
                <a:latin typeface="Helvetica" pitchFamily="2" charset="0"/>
              </a:rPr>
              <a:t> </a:t>
            </a:r>
            <a:r>
              <a:rPr lang="it-IT" dirty="0" err="1">
                <a:latin typeface="Helvetica" pitchFamily="2" charset="0"/>
              </a:rPr>
              <a:t>highlighted</a:t>
            </a:r>
            <a:r>
              <a:rPr lang="it-IT" dirty="0">
                <a:latin typeface="Helvetica" pitchFamily="2" charset="0"/>
              </a:rPr>
              <a:t> </a:t>
            </a:r>
            <a:r>
              <a:rPr lang="it-IT" dirty="0" err="1">
                <a:latin typeface="Helvetica" pitchFamily="2" charset="0"/>
              </a:rPr>
              <a:t>significant</a:t>
            </a:r>
            <a:r>
              <a:rPr lang="it-IT" dirty="0">
                <a:latin typeface="Helvetica" pitchFamily="2" charset="0"/>
              </a:rPr>
              <a:t> </a:t>
            </a:r>
            <a:r>
              <a:rPr lang="it-IT" dirty="0" err="1">
                <a:latin typeface="Helvetica" pitchFamily="2" charset="0"/>
              </a:rPr>
              <a:t>differences</a:t>
            </a:r>
            <a:r>
              <a:rPr lang="it-IT" dirty="0">
                <a:latin typeface="Helvetica" pitchFamily="2" charset="0"/>
              </a:rPr>
              <a:t> </a:t>
            </a:r>
            <a:r>
              <a:rPr lang="it-IT" dirty="0" err="1">
                <a:latin typeface="Helvetica" pitchFamily="2" charset="0"/>
              </a:rPr>
              <a:t>between</a:t>
            </a:r>
            <a:r>
              <a:rPr lang="it-IT" dirty="0">
                <a:latin typeface="Helvetica" pitchFamily="2" charset="0"/>
              </a:rPr>
              <a:t> the </a:t>
            </a:r>
            <a:r>
              <a:rPr lang="it-IT" dirty="0" err="1">
                <a:latin typeface="Helvetica" pitchFamily="2" charset="0"/>
              </a:rPr>
              <a:t>two</a:t>
            </a:r>
            <a:r>
              <a:rPr lang="it-IT" dirty="0">
                <a:latin typeface="Helvetica" pitchFamily="2" charset="0"/>
              </a:rPr>
              <a:t> </a:t>
            </a:r>
            <a:r>
              <a:rPr lang="it-IT" dirty="0" err="1">
                <a:latin typeface="Helvetica" pitchFamily="2" charset="0"/>
              </a:rPr>
              <a:t>configurations</a:t>
            </a:r>
            <a:r>
              <a:rPr lang="it-IT" dirty="0">
                <a:latin typeface="Helvetica" pitchFamily="2" charset="0"/>
              </a:rPr>
              <a:t>.</a:t>
            </a:r>
          </a:p>
        </p:txBody>
      </p:sp>
      <p:graphicFrame>
        <p:nvGraphicFramePr>
          <p:cNvPr id="5" name="Tabella 4">
            <a:extLst>
              <a:ext uri="{FF2B5EF4-FFF2-40B4-BE49-F238E27FC236}">
                <a16:creationId xmlns:a16="http://schemas.microsoft.com/office/drawing/2014/main" id="{F6A577F1-4CE0-F494-E37C-E739125DB0F2}"/>
              </a:ext>
            </a:extLst>
          </p:cNvPr>
          <p:cNvGraphicFramePr>
            <a:graphicFrameLocks noGrp="1"/>
          </p:cNvGraphicFramePr>
          <p:nvPr>
            <p:extLst>
              <p:ext uri="{D42A27DB-BD31-4B8C-83A1-F6EECF244321}">
                <p14:modId xmlns:p14="http://schemas.microsoft.com/office/powerpoint/2010/main" val="3206051567"/>
              </p:ext>
            </p:extLst>
          </p:nvPr>
        </p:nvGraphicFramePr>
        <p:xfrm>
          <a:off x="1492683" y="2524165"/>
          <a:ext cx="9206634" cy="1809670"/>
        </p:xfrm>
        <a:graphic>
          <a:graphicData uri="http://schemas.openxmlformats.org/drawingml/2006/table">
            <a:tbl>
              <a:tblPr firstRow="1" bandRow="1">
                <a:tableStyleId>{5C22544A-7EE6-4342-B048-85BDC9FD1C3A}</a:tableStyleId>
              </a:tblPr>
              <a:tblGrid>
                <a:gridCol w="4603317">
                  <a:extLst>
                    <a:ext uri="{9D8B030D-6E8A-4147-A177-3AD203B41FA5}">
                      <a16:colId xmlns:a16="http://schemas.microsoft.com/office/drawing/2014/main" val="3965904615"/>
                    </a:ext>
                  </a:extLst>
                </a:gridCol>
                <a:gridCol w="4603317">
                  <a:extLst>
                    <a:ext uri="{9D8B030D-6E8A-4147-A177-3AD203B41FA5}">
                      <a16:colId xmlns:a16="http://schemas.microsoft.com/office/drawing/2014/main" val="1166990323"/>
                    </a:ext>
                  </a:extLst>
                </a:gridCol>
              </a:tblGrid>
              <a:tr h="448477">
                <a:tc>
                  <a:txBody>
                    <a:bodyPr/>
                    <a:lstStyle/>
                    <a:p>
                      <a:pPr algn="ctr"/>
                      <a:r>
                        <a:rPr lang="it-IT" sz="1600" dirty="0">
                          <a:latin typeface="Helvetica" pitchFamily="2" charset="0"/>
                        </a:rPr>
                        <a:t>ADVANTAGES OF THE PARALLEL GRIPPER</a:t>
                      </a:r>
                    </a:p>
                  </a:txBody>
                  <a:tcPr anchor="ctr">
                    <a:solidFill>
                      <a:srgbClr val="002060"/>
                    </a:solidFill>
                  </a:tcPr>
                </a:tc>
                <a:tc>
                  <a:txBody>
                    <a:bodyPr/>
                    <a:lstStyle/>
                    <a:p>
                      <a:pPr algn="ctr"/>
                      <a:r>
                        <a:rPr lang="it-IT" sz="1600" dirty="0">
                          <a:latin typeface="Helvetica" pitchFamily="2" charset="0"/>
                        </a:rPr>
                        <a:t>ADVANTAGES OF THE ADAPTIVE GRIPPER</a:t>
                      </a:r>
                    </a:p>
                  </a:txBody>
                  <a:tcPr anchor="ctr">
                    <a:solidFill>
                      <a:srgbClr val="002060"/>
                    </a:solidFill>
                  </a:tcPr>
                </a:tc>
                <a:extLst>
                  <a:ext uri="{0D108BD9-81ED-4DB2-BD59-A6C34878D82A}">
                    <a16:rowId xmlns:a16="http://schemas.microsoft.com/office/drawing/2014/main" val="1543720413"/>
                  </a:ext>
                </a:extLst>
              </a:tr>
              <a:tr h="453731">
                <a:tc>
                  <a:txBody>
                    <a:bodyPr/>
                    <a:lstStyle/>
                    <a:p>
                      <a:pPr algn="ctr"/>
                      <a:r>
                        <a:rPr lang="it-IT" sz="1600" dirty="0">
                          <a:latin typeface="Helvetica" pitchFamily="2" charset="0"/>
                        </a:rPr>
                        <a:t>Greater </a:t>
                      </a:r>
                      <a:r>
                        <a:rPr lang="it-IT" sz="1600" dirty="0" err="1">
                          <a:latin typeface="Helvetica" pitchFamily="2" charset="0"/>
                        </a:rPr>
                        <a:t>concentrated</a:t>
                      </a:r>
                      <a:r>
                        <a:rPr lang="it-IT" sz="1600" dirty="0">
                          <a:latin typeface="Helvetica" pitchFamily="2" charset="0"/>
                        </a:rPr>
                        <a:t> </a:t>
                      </a:r>
                      <a:r>
                        <a:rPr lang="it-IT" sz="1600" dirty="0" err="1">
                          <a:latin typeface="Helvetica" pitchFamily="2" charset="0"/>
                        </a:rPr>
                        <a:t>gripping</a:t>
                      </a:r>
                      <a:r>
                        <a:rPr lang="it-IT" sz="1600" dirty="0">
                          <a:latin typeface="Helvetica" pitchFamily="2" charset="0"/>
                        </a:rPr>
                        <a:t> force</a:t>
                      </a:r>
                    </a:p>
                  </a:txBody>
                  <a:tcPr anchor="ctr"/>
                </a:tc>
                <a:tc>
                  <a:txBody>
                    <a:bodyPr/>
                    <a:lstStyle/>
                    <a:p>
                      <a:pPr algn="ctr"/>
                      <a:r>
                        <a:rPr lang="it-IT" sz="1600" dirty="0" err="1">
                          <a:latin typeface="Helvetica" pitchFamily="2" charset="0"/>
                        </a:rPr>
                        <a:t>Even</a:t>
                      </a:r>
                      <a:r>
                        <a:rPr lang="it-IT" sz="1600" dirty="0">
                          <a:latin typeface="Helvetica" pitchFamily="2" charset="0"/>
                        </a:rPr>
                        <a:t> </a:t>
                      </a:r>
                      <a:r>
                        <a:rPr lang="it-IT" sz="1600" dirty="0" err="1">
                          <a:latin typeface="Helvetica" pitchFamily="2" charset="0"/>
                        </a:rPr>
                        <a:t>distribution</a:t>
                      </a:r>
                      <a:r>
                        <a:rPr lang="it-IT" sz="1600" dirty="0">
                          <a:latin typeface="Helvetica" pitchFamily="2" charset="0"/>
                        </a:rPr>
                        <a:t> of </a:t>
                      </a:r>
                      <a:r>
                        <a:rPr lang="it-IT" sz="1600" dirty="0" err="1">
                          <a:latin typeface="Helvetica" pitchFamily="2" charset="0"/>
                        </a:rPr>
                        <a:t>forces</a:t>
                      </a:r>
                      <a:endParaRPr lang="it-IT" sz="1600" dirty="0">
                        <a:latin typeface="Helvetica" pitchFamily="2" charset="0"/>
                      </a:endParaRPr>
                    </a:p>
                  </a:txBody>
                  <a:tcPr anchor="ctr"/>
                </a:tc>
                <a:extLst>
                  <a:ext uri="{0D108BD9-81ED-4DB2-BD59-A6C34878D82A}">
                    <a16:rowId xmlns:a16="http://schemas.microsoft.com/office/drawing/2014/main" val="2382549091"/>
                  </a:ext>
                </a:extLst>
              </a:tr>
              <a:tr h="453731">
                <a:tc>
                  <a:txBody>
                    <a:bodyPr/>
                    <a:lstStyle/>
                    <a:p>
                      <a:pPr algn="ctr"/>
                      <a:r>
                        <a:rPr lang="it-IT" sz="1600" dirty="0">
                          <a:latin typeface="Helvetica" pitchFamily="2" charset="0"/>
                        </a:rPr>
                        <a:t>Lower production costs</a:t>
                      </a:r>
                    </a:p>
                  </a:txBody>
                  <a:tcPr anchor="ctr"/>
                </a:tc>
                <a:tc>
                  <a:txBody>
                    <a:bodyPr/>
                    <a:lstStyle/>
                    <a:p>
                      <a:pPr algn="ctr"/>
                      <a:r>
                        <a:rPr lang="it-IT" sz="1600" dirty="0" err="1">
                          <a:latin typeface="Helvetica" pitchFamily="2" charset="0"/>
                        </a:rPr>
                        <a:t>Adaptability</a:t>
                      </a:r>
                      <a:r>
                        <a:rPr lang="it-IT" sz="1600" dirty="0">
                          <a:latin typeface="Helvetica" pitchFamily="2" charset="0"/>
                        </a:rPr>
                        <a:t> to </a:t>
                      </a:r>
                      <a:r>
                        <a:rPr lang="it-IT" sz="1600" dirty="0" err="1">
                          <a:latin typeface="Helvetica" pitchFamily="2" charset="0"/>
                        </a:rPr>
                        <a:t>irregularly</a:t>
                      </a:r>
                      <a:r>
                        <a:rPr lang="it-IT" sz="1600" dirty="0">
                          <a:latin typeface="Helvetica" pitchFamily="2" charset="0"/>
                        </a:rPr>
                        <a:t> </a:t>
                      </a:r>
                      <a:r>
                        <a:rPr lang="it-IT" sz="1600" dirty="0" err="1">
                          <a:latin typeface="Helvetica" pitchFamily="2" charset="0"/>
                        </a:rPr>
                        <a:t>shaped</a:t>
                      </a:r>
                      <a:r>
                        <a:rPr lang="it-IT" sz="1600" dirty="0">
                          <a:latin typeface="Helvetica" pitchFamily="2" charset="0"/>
                        </a:rPr>
                        <a:t> </a:t>
                      </a:r>
                      <a:r>
                        <a:rPr lang="it-IT" sz="1600" dirty="0" err="1">
                          <a:latin typeface="Helvetica" pitchFamily="2" charset="0"/>
                        </a:rPr>
                        <a:t>objects</a:t>
                      </a:r>
                      <a:endParaRPr lang="it-IT" sz="1600" dirty="0">
                        <a:latin typeface="Helvetica" pitchFamily="2" charset="0"/>
                      </a:endParaRPr>
                    </a:p>
                  </a:txBody>
                  <a:tcPr anchor="ctr"/>
                </a:tc>
                <a:extLst>
                  <a:ext uri="{0D108BD9-81ED-4DB2-BD59-A6C34878D82A}">
                    <a16:rowId xmlns:a16="http://schemas.microsoft.com/office/drawing/2014/main" val="2610961838"/>
                  </a:ext>
                </a:extLst>
              </a:tr>
              <a:tr h="453731">
                <a:tc>
                  <a:txBody>
                    <a:bodyPr/>
                    <a:lstStyle/>
                    <a:p>
                      <a:pPr algn="ctr"/>
                      <a:r>
                        <a:rPr lang="it-IT" sz="1600" dirty="0" err="1">
                          <a:latin typeface="Helvetica" pitchFamily="2" charset="0"/>
                        </a:rPr>
                        <a:t>Simplicity</a:t>
                      </a:r>
                      <a:r>
                        <a:rPr lang="it-IT" sz="1600" dirty="0">
                          <a:latin typeface="Helvetica" pitchFamily="2" charset="0"/>
                        </a:rPr>
                        <a:t> in design</a:t>
                      </a:r>
                    </a:p>
                  </a:txBody>
                  <a:tcPr anchor="ctr"/>
                </a:tc>
                <a:tc>
                  <a:txBody>
                    <a:bodyPr/>
                    <a:lstStyle/>
                    <a:p>
                      <a:pPr algn="ctr"/>
                      <a:r>
                        <a:rPr lang="it-IT" sz="1600" dirty="0" err="1">
                          <a:latin typeface="Helvetica" pitchFamily="2" charset="0"/>
                        </a:rPr>
                        <a:t>Reduced</a:t>
                      </a:r>
                      <a:r>
                        <a:rPr lang="it-IT" sz="1600" dirty="0">
                          <a:latin typeface="Helvetica" pitchFamily="2" charset="0"/>
                        </a:rPr>
                        <a:t> risk of </a:t>
                      </a:r>
                      <a:r>
                        <a:rPr lang="it-IT" sz="1600" dirty="0" err="1">
                          <a:latin typeface="Helvetica" pitchFamily="2" charset="0"/>
                        </a:rPr>
                        <a:t>damaging</a:t>
                      </a:r>
                      <a:r>
                        <a:rPr lang="it-IT" sz="1600" dirty="0">
                          <a:latin typeface="Helvetica" pitchFamily="2" charset="0"/>
                        </a:rPr>
                        <a:t> delicate </a:t>
                      </a:r>
                      <a:r>
                        <a:rPr lang="it-IT" sz="1600" dirty="0" err="1">
                          <a:latin typeface="Helvetica" pitchFamily="2" charset="0"/>
                        </a:rPr>
                        <a:t>objects</a:t>
                      </a:r>
                      <a:endParaRPr lang="it-IT" sz="1600" dirty="0">
                        <a:latin typeface="Helvetica" pitchFamily="2" charset="0"/>
                      </a:endParaRPr>
                    </a:p>
                  </a:txBody>
                  <a:tcPr anchor="ctr"/>
                </a:tc>
                <a:extLst>
                  <a:ext uri="{0D108BD9-81ED-4DB2-BD59-A6C34878D82A}">
                    <a16:rowId xmlns:a16="http://schemas.microsoft.com/office/drawing/2014/main" val="2664700228"/>
                  </a:ext>
                </a:extLst>
              </a:tr>
            </a:tbl>
          </a:graphicData>
        </a:graphic>
      </p:graphicFrame>
      <p:sp>
        <p:nvSpPr>
          <p:cNvPr id="7" name="CasellaDiTesto 6">
            <a:extLst>
              <a:ext uri="{FF2B5EF4-FFF2-40B4-BE49-F238E27FC236}">
                <a16:creationId xmlns:a16="http://schemas.microsoft.com/office/drawing/2014/main" id="{4A53815E-F1BB-721F-14AD-B81307F4EDF6}"/>
              </a:ext>
            </a:extLst>
          </p:cNvPr>
          <p:cNvSpPr txBox="1"/>
          <p:nvPr/>
        </p:nvSpPr>
        <p:spPr>
          <a:xfrm>
            <a:off x="957072" y="4862348"/>
            <a:ext cx="10277856" cy="369332"/>
          </a:xfrm>
          <a:prstGeom prst="rect">
            <a:avLst/>
          </a:prstGeom>
          <a:noFill/>
        </p:spPr>
        <p:txBody>
          <a:bodyPr wrap="square" rtlCol="0">
            <a:spAutoFit/>
          </a:bodyPr>
          <a:lstStyle/>
          <a:p>
            <a:pPr algn="just"/>
            <a:r>
              <a:rPr lang="it-IT" dirty="0" err="1">
                <a:solidFill>
                  <a:srgbClr val="0E0E0E"/>
                </a:solidFill>
                <a:effectLst/>
                <a:latin typeface=".SF NS"/>
              </a:rPr>
              <a:t>As</a:t>
            </a:r>
            <a:r>
              <a:rPr lang="it-IT" dirty="0">
                <a:solidFill>
                  <a:srgbClr val="0E0E0E"/>
                </a:solidFill>
                <a:effectLst/>
                <a:latin typeface=".SF NS"/>
              </a:rPr>
              <a:t> future </a:t>
            </a:r>
            <a:r>
              <a:rPr lang="it-IT" dirty="0" err="1">
                <a:solidFill>
                  <a:srgbClr val="0E0E0E"/>
                </a:solidFill>
                <a:effectLst/>
                <a:latin typeface=".SF NS"/>
              </a:rPr>
              <a:t>developments</a:t>
            </a:r>
            <a:r>
              <a:rPr lang="it-IT" dirty="0">
                <a:solidFill>
                  <a:srgbClr val="0E0E0E"/>
                </a:solidFill>
                <a:effectLst/>
                <a:latin typeface=".SF NS"/>
              </a:rPr>
              <a:t> for </a:t>
            </a:r>
            <a:r>
              <a:rPr lang="it-IT" dirty="0" err="1">
                <a:solidFill>
                  <a:srgbClr val="0E0E0E"/>
                </a:solidFill>
                <a:effectLst/>
                <a:latin typeface=".SF NS"/>
              </a:rPr>
              <a:t>this</a:t>
            </a:r>
            <a:r>
              <a:rPr lang="it-IT" dirty="0">
                <a:solidFill>
                  <a:srgbClr val="0E0E0E"/>
                </a:solidFill>
                <a:effectLst/>
                <a:latin typeface=".SF NS"/>
              </a:rPr>
              <a:t> project, the following </a:t>
            </a:r>
            <a:r>
              <a:rPr lang="it-IT" dirty="0" err="1">
                <a:solidFill>
                  <a:srgbClr val="0E0E0E"/>
                </a:solidFill>
                <a:effectLst/>
                <a:latin typeface=".SF NS"/>
              </a:rPr>
              <a:t>objectives</a:t>
            </a:r>
            <a:r>
              <a:rPr lang="it-IT" dirty="0">
                <a:solidFill>
                  <a:srgbClr val="0E0E0E"/>
                </a:solidFill>
                <a:effectLst/>
                <a:latin typeface=".SF NS"/>
              </a:rPr>
              <a:t> are </a:t>
            </a:r>
            <a:r>
              <a:rPr lang="it-IT" dirty="0" err="1">
                <a:solidFill>
                  <a:srgbClr val="0E0E0E"/>
                </a:solidFill>
                <a:effectLst/>
                <a:latin typeface=".SF NS"/>
              </a:rPr>
              <a:t>planned</a:t>
            </a:r>
            <a:r>
              <a:rPr lang="it-IT" dirty="0">
                <a:solidFill>
                  <a:srgbClr val="0E0E0E"/>
                </a:solidFill>
                <a:effectLst/>
                <a:latin typeface=".SF NS"/>
              </a:rPr>
              <a:t>:</a:t>
            </a:r>
          </a:p>
        </p:txBody>
      </p:sp>
      <p:grpSp>
        <p:nvGrpSpPr>
          <p:cNvPr id="8" name="Group 1">
            <a:extLst>
              <a:ext uri="{FF2B5EF4-FFF2-40B4-BE49-F238E27FC236}">
                <a16:creationId xmlns:a16="http://schemas.microsoft.com/office/drawing/2014/main" id="{C36A1E28-1387-F00A-8397-2E7097E91F3F}"/>
              </a:ext>
            </a:extLst>
          </p:cNvPr>
          <p:cNvGrpSpPr/>
          <p:nvPr/>
        </p:nvGrpSpPr>
        <p:grpSpPr>
          <a:xfrm>
            <a:off x="4360286" y="5726501"/>
            <a:ext cx="3471428" cy="486720"/>
            <a:chOff x="0" y="573138"/>
            <a:chExt cx="5525729" cy="486720"/>
          </a:xfrm>
          <a:solidFill>
            <a:srgbClr val="002060"/>
          </a:solidFill>
        </p:grpSpPr>
        <p:sp>
          <p:nvSpPr>
            <p:cNvPr id="9" name="Rectangle: Rounded Corners 5">
              <a:extLst>
                <a:ext uri="{FF2B5EF4-FFF2-40B4-BE49-F238E27FC236}">
                  <a16:creationId xmlns:a16="http://schemas.microsoft.com/office/drawing/2014/main" id="{85995D32-65D8-5662-530B-484688D05FD4}"/>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0" name="Rectangle: Rounded Corners 4">
              <a:extLst>
                <a:ext uri="{FF2B5EF4-FFF2-40B4-BE49-F238E27FC236}">
                  <a16:creationId xmlns:a16="http://schemas.microsoft.com/office/drawing/2014/main" id="{14C7070C-BDE9-9714-7326-1C20D164FCED}"/>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a:r>
                <a:rPr lang="it-IT" dirty="0">
                  <a:solidFill>
                    <a:schemeClr val="bg1"/>
                  </a:solidFill>
                  <a:effectLst/>
                  <a:latin typeface="Helvetica" pitchFamily="2" charset="0"/>
                </a:rPr>
                <a:t>3D printing of the </a:t>
              </a:r>
              <a:r>
                <a:rPr lang="it-IT" dirty="0" err="1">
                  <a:solidFill>
                    <a:schemeClr val="bg1"/>
                  </a:solidFill>
                  <a:effectLst/>
                  <a:latin typeface="Helvetica" pitchFamily="2" charset="0"/>
                </a:rPr>
                <a:t>prototype</a:t>
              </a:r>
              <a:endParaRPr lang="it-IT" dirty="0">
                <a:solidFill>
                  <a:schemeClr val="bg1"/>
                </a:solidFill>
                <a:effectLst/>
                <a:latin typeface="Helvetica" pitchFamily="2" charset="0"/>
              </a:endParaRPr>
            </a:p>
          </p:txBody>
        </p:sp>
      </p:grpSp>
      <p:grpSp>
        <p:nvGrpSpPr>
          <p:cNvPr id="11" name="Group 1">
            <a:extLst>
              <a:ext uri="{FF2B5EF4-FFF2-40B4-BE49-F238E27FC236}">
                <a16:creationId xmlns:a16="http://schemas.microsoft.com/office/drawing/2014/main" id="{9B3CB65A-FF9D-D713-B556-59A3F74D23F5}"/>
              </a:ext>
            </a:extLst>
          </p:cNvPr>
          <p:cNvGrpSpPr/>
          <p:nvPr/>
        </p:nvGrpSpPr>
        <p:grpSpPr>
          <a:xfrm>
            <a:off x="738751" y="5726501"/>
            <a:ext cx="3471428" cy="486720"/>
            <a:chOff x="0" y="573138"/>
            <a:chExt cx="5525729" cy="486720"/>
          </a:xfrm>
          <a:solidFill>
            <a:srgbClr val="002060"/>
          </a:solidFill>
        </p:grpSpPr>
        <p:sp>
          <p:nvSpPr>
            <p:cNvPr id="12" name="Rectangle: Rounded Corners 5">
              <a:extLst>
                <a:ext uri="{FF2B5EF4-FFF2-40B4-BE49-F238E27FC236}">
                  <a16:creationId xmlns:a16="http://schemas.microsoft.com/office/drawing/2014/main" id="{F3F37FB1-8385-FED6-38F5-5F6F6F86F802}"/>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3" name="Rectangle: Rounded Corners 4">
              <a:extLst>
                <a:ext uri="{FF2B5EF4-FFF2-40B4-BE49-F238E27FC236}">
                  <a16:creationId xmlns:a16="http://schemas.microsoft.com/office/drawing/2014/main" id="{2BCA2390-2B3F-8432-5F23-1CC388A8E52D}"/>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Helvetica" pitchFamily="2" charset="0"/>
                </a:rPr>
                <a:t>Finite Element Method analysis</a:t>
              </a:r>
            </a:p>
          </p:txBody>
        </p:sp>
      </p:grpSp>
      <p:grpSp>
        <p:nvGrpSpPr>
          <p:cNvPr id="14" name="Group 1">
            <a:extLst>
              <a:ext uri="{FF2B5EF4-FFF2-40B4-BE49-F238E27FC236}">
                <a16:creationId xmlns:a16="http://schemas.microsoft.com/office/drawing/2014/main" id="{8FB914AD-321F-C5A8-F2B9-E5F5100C3762}"/>
              </a:ext>
            </a:extLst>
          </p:cNvPr>
          <p:cNvGrpSpPr/>
          <p:nvPr/>
        </p:nvGrpSpPr>
        <p:grpSpPr>
          <a:xfrm>
            <a:off x="7981820" y="5726501"/>
            <a:ext cx="3456502" cy="486720"/>
            <a:chOff x="0" y="573138"/>
            <a:chExt cx="5525729" cy="486720"/>
          </a:xfrm>
          <a:solidFill>
            <a:srgbClr val="002060"/>
          </a:solidFill>
        </p:grpSpPr>
        <p:sp>
          <p:nvSpPr>
            <p:cNvPr id="15" name="Rectangle: Rounded Corners 5">
              <a:extLst>
                <a:ext uri="{FF2B5EF4-FFF2-40B4-BE49-F238E27FC236}">
                  <a16:creationId xmlns:a16="http://schemas.microsoft.com/office/drawing/2014/main" id="{28316DAA-AB94-3BD9-19D5-D39A013E9657}"/>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6" name="Rectangle: Rounded Corners 4">
              <a:extLst>
                <a:ext uri="{FF2B5EF4-FFF2-40B4-BE49-F238E27FC236}">
                  <a16:creationId xmlns:a16="http://schemas.microsoft.com/office/drawing/2014/main" id="{AC828283-9DBE-B600-47CE-32AD91411F31}"/>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a:r>
                <a:rPr lang="it-IT" dirty="0" err="1">
                  <a:solidFill>
                    <a:schemeClr val="bg1"/>
                  </a:solidFill>
                  <a:effectLst/>
                  <a:latin typeface="Helvetica" pitchFamily="2" charset="0"/>
                </a:rPr>
                <a:t>Experimental</a:t>
              </a:r>
              <a:r>
                <a:rPr lang="it-IT" dirty="0">
                  <a:solidFill>
                    <a:schemeClr val="bg1"/>
                  </a:solidFill>
                  <a:effectLst/>
                  <a:latin typeface="Helvetica" pitchFamily="2" charset="0"/>
                </a:rPr>
                <a:t> </a:t>
              </a:r>
              <a:r>
                <a:rPr lang="it-IT" dirty="0" err="1">
                  <a:solidFill>
                    <a:schemeClr val="bg1"/>
                  </a:solidFill>
                  <a:effectLst/>
                  <a:latin typeface="Helvetica" pitchFamily="2" charset="0"/>
                </a:rPr>
                <a:t>validation</a:t>
              </a:r>
              <a:endParaRPr lang="it-IT" dirty="0">
                <a:solidFill>
                  <a:schemeClr val="bg1"/>
                </a:solidFill>
                <a:effectLst/>
                <a:latin typeface="Helvetica" pitchFamily="2" charset="0"/>
              </a:endParaRPr>
            </a:p>
          </p:txBody>
        </p:sp>
      </p:grpSp>
      <p:sp>
        <p:nvSpPr>
          <p:cNvPr id="3" name="Figura a mano libera 2">
            <a:extLst>
              <a:ext uri="{FF2B5EF4-FFF2-40B4-BE49-F238E27FC236}">
                <a16:creationId xmlns:a16="http://schemas.microsoft.com/office/drawing/2014/main" id="{AE5AE895-7FBB-2248-FD72-EE3B9BED72CD}"/>
              </a:ext>
            </a:extLst>
          </p:cNvPr>
          <p:cNvSpPr/>
          <p:nvPr/>
        </p:nvSpPr>
        <p:spPr>
          <a:xfrm>
            <a:off x="-1156427" y="6772774"/>
            <a:ext cx="14504854" cy="3648436"/>
          </a:xfrm>
          <a:custGeom>
            <a:avLst/>
            <a:gdLst>
              <a:gd name="connsiteX0" fmla="*/ 1075963 w 14504854"/>
              <a:gd name="connsiteY0" fmla="*/ 285509 h 3648436"/>
              <a:gd name="connsiteX1" fmla="*/ 2719026 w 14504854"/>
              <a:gd name="connsiteY1" fmla="*/ 1771409 h 3648436"/>
              <a:gd name="connsiteX2" fmla="*/ 7019563 w 14504854"/>
              <a:gd name="connsiteY2" fmla="*/ 556971 h 3648436"/>
              <a:gd name="connsiteX3" fmla="*/ 13291776 w 14504854"/>
              <a:gd name="connsiteY3" fmla="*/ 2942984 h 3648436"/>
              <a:gd name="connsiteX4" fmla="*/ 13320351 w 14504854"/>
              <a:gd name="connsiteY4" fmla="*/ 3371609 h 3648436"/>
              <a:gd name="connsiteX5" fmla="*/ 933088 w 14504854"/>
              <a:gd name="connsiteY5" fmla="*/ 3414471 h 3648436"/>
              <a:gd name="connsiteX6" fmla="*/ 904513 w 14504854"/>
              <a:gd name="connsiteY6" fmla="*/ 299796 h 3648436"/>
              <a:gd name="connsiteX7" fmla="*/ 1075963 w 14504854"/>
              <a:gd name="connsiteY7" fmla="*/ 285509 h 364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04854" h="3648436">
                <a:moveTo>
                  <a:pt x="1075963" y="285509"/>
                </a:moveTo>
                <a:cubicBezTo>
                  <a:pt x="1378382" y="530778"/>
                  <a:pt x="1728426" y="1726165"/>
                  <a:pt x="2719026" y="1771409"/>
                </a:cubicBezTo>
                <a:cubicBezTo>
                  <a:pt x="3709626" y="1816653"/>
                  <a:pt x="5257438" y="361709"/>
                  <a:pt x="7019563" y="556971"/>
                </a:cubicBezTo>
                <a:cubicBezTo>
                  <a:pt x="8781688" y="752233"/>
                  <a:pt x="12241645" y="2473878"/>
                  <a:pt x="13291776" y="2942984"/>
                </a:cubicBezTo>
                <a:cubicBezTo>
                  <a:pt x="14341907" y="3412090"/>
                  <a:pt x="15380132" y="3293028"/>
                  <a:pt x="13320351" y="3371609"/>
                </a:cubicBezTo>
                <a:cubicBezTo>
                  <a:pt x="11260570" y="3450190"/>
                  <a:pt x="3002394" y="3926440"/>
                  <a:pt x="933088" y="3414471"/>
                </a:cubicBezTo>
                <a:cubicBezTo>
                  <a:pt x="-1136218" y="2902502"/>
                  <a:pt x="878319" y="816527"/>
                  <a:pt x="904513" y="299796"/>
                </a:cubicBezTo>
                <a:cubicBezTo>
                  <a:pt x="930707" y="-216935"/>
                  <a:pt x="773544" y="40240"/>
                  <a:pt x="1075963" y="285509"/>
                </a:cubicBez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903606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Carattere, logo, schermata&#10;&#10;Descrizione generata automaticamente">
            <a:extLst>
              <a:ext uri="{FF2B5EF4-FFF2-40B4-BE49-F238E27FC236}">
                <a16:creationId xmlns:a16="http://schemas.microsoft.com/office/drawing/2014/main" id="{F205F5CF-C289-7DB0-D42E-D00555C28299}"/>
              </a:ext>
            </a:extLst>
          </p:cNvPr>
          <p:cNvPicPr>
            <a:picLocks noChangeAspect="1"/>
          </p:cNvPicPr>
          <p:nvPr/>
        </p:nvPicPr>
        <p:blipFill>
          <a:blip r:embed="rId2"/>
          <a:stretch>
            <a:fillRect/>
          </a:stretch>
        </p:blipFill>
        <p:spPr>
          <a:xfrm>
            <a:off x="2380393" y="49162"/>
            <a:ext cx="7772400" cy="2305155"/>
          </a:xfrm>
          <a:prstGeom prst="rect">
            <a:avLst/>
          </a:prstGeom>
        </p:spPr>
      </p:pic>
      <p:sp>
        <p:nvSpPr>
          <p:cNvPr id="4" name="CasellaDiTesto 3">
            <a:extLst>
              <a:ext uri="{FF2B5EF4-FFF2-40B4-BE49-F238E27FC236}">
                <a16:creationId xmlns:a16="http://schemas.microsoft.com/office/drawing/2014/main" id="{E809553A-BA01-86FE-8931-55E4A5C3CCD0}"/>
              </a:ext>
            </a:extLst>
          </p:cNvPr>
          <p:cNvSpPr txBox="1"/>
          <p:nvPr/>
        </p:nvSpPr>
        <p:spPr>
          <a:xfrm>
            <a:off x="3544529" y="3136612"/>
            <a:ext cx="5102942" cy="584775"/>
          </a:xfrm>
          <a:prstGeom prst="rect">
            <a:avLst/>
          </a:prstGeom>
          <a:noFill/>
        </p:spPr>
        <p:txBody>
          <a:bodyPr wrap="square" rtlCol="0">
            <a:spAutoFit/>
          </a:bodyPr>
          <a:lstStyle/>
          <a:p>
            <a:pPr algn="ctr"/>
            <a:r>
              <a:rPr lang="it-IT" sz="3200" b="1" dirty="0">
                <a:solidFill>
                  <a:srgbClr val="002060"/>
                </a:solidFill>
                <a:latin typeface="Helvetica" pitchFamily="2" charset="0"/>
                <a:cs typeface="Times New Roman" panose="02020603050405020304" pitchFamily="18" charset="0"/>
              </a:rPr>
              <a:t>Thanks for </a:t>
            </a:r>
            <a:r>
              <a:rPr lang="it-IT" sz="3200" b="1" dirty="0" err="1">
                <a:solidFill>
                  <a:srgbClr val="002060"/>
                </a:solidFill>
                <a:latin typeface="Helvetica" pitchFamily="2" charset="0"/>
                <a:cs typeface="Times New Roman" panose="02020603050405020304" pitchFamily="18" charset="0"/>
              </a:rPr>
              <a:t>your</a:t>
            </a:r>
            <a:r>
              <a:rPr lang="it-IT" sz="3200" b="1" dirty="0">
                <a:solidFill>
                  <a:srgbClr val="002060"/>
                </a:solidFill>
                <a:latin typeface="Helvetica" pitchFamily="2" charset="0"/>
                <a:cs typeface="Times New Roman" panose="02020603050405020304" pitchFamily="18" charset="0"/>
              </a:rPr>
              <a:t> </a:t>
            </a:r>
            <a:r>
              <a:rPr lang="it-IT" sz="3200" b="1" dirty="0" err="1">
                <a:solidFill>
                  <a:srgbClr val="002060"/>
                </a:solidFill>
                <a:latin typeface="Helvetica" pitchFamily="2" charset="0"/>
                <a:cs typeface="Times New Roman" panose="02020603050405020304" pitchFamily="18" charset="0"/>
              </a:rPr>
              <a:t>attention</a:t>
            </a:r>
            <a:endParaRPr lang="it-IT" b="1" i="1" dirty="0">
              <a:solidFill>
                <a:srgbClr val="002060"/>
              </a:solidFill>
              <a:latin typeface="Helvetica" pitchFamily="2" charset="0"/>
            </a:endParaRPr>
          </a:p>
        </p:txBody>
      </p:sp>
      <p:sp>
        <p:nvSpPr>
          <p:cNvPr id="32" name="Figura a mano libera 31">
            <a:extLst>
              <a:ext uri="{FF2B5EF4-FFF2-40B4-BE49-F238E27FC236}">
                <a16:creationId xmlns:a16="http://schemas.microsoft.com/office/drawing/2014/main" id="{6B99645F-9D9F-2306-DAF2-C28EF8A6AC72}"/>
              </a:ext>
            </a:extLst>
          </p:cNvPr>
          <p:cNvSpPr/>
          <p:nvPr/>
        </p:nvSpPr>
        <p:spPr>
          <a:xfrm>
            <a:off x="-1156427" y="4992742"/>
            <a:ext cx="14504854" cy="3648436"/>
          </a:xfrm>
          <a:custGeom>
            <a:avLst/>
            <a:gdLst>
              <a:gd name="connsiteX0" fmla="*/ 1075963 w 14504854"/>
              <a:gd name="connsiteY0" fmla="*/ 285509 h 3648436"/>
              <a:gd name="connsiteX1" fmla="*/ 2719026 w 14504854"/>
              <a:gd name="connsiteY1" fmla="*/ 1771409 h 3648436"/>
              <a:gd name="connsiteX2" fmla="*/ 7019563 w 14504854"/>
              <a:gd name="connsiteY2" fmla="*/ 556971 h 3648436"/>
              <a:gd name="connsiteX3" fmla="*/ 13291776 w 14504854"/>
              <a:gd name="connsiteY3" fmla="*/ 2942984 h 3648436"/>
              <a:gd name="connsiteX4" fmla="*/ 13320351 w 14504854"/>
              <a:gd name="connsiteY4" fmla="*/ 3371609 h 3648436"/>
              <a:gd name="connsiteX5" fmla="*/ 933088 w 14504854"/>
              <a:gd name="connsiteY5" fmla="*/ 3414471 h 3648436"/>
              <a:gd name="connsiteX6" fmla="*/ 904513 w 14504854"/>
              <a:gd name="connsiteY6" fmla="*/ 299796 h 3648436"/>
              <a:gd name="connsiteX7" fmla="*/ 1075963 w 14504854"/>
              <a:gd name="connsiteY7" fmla="*/ 285509 h 364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04854" h="3648436">
                <a:moveTo>
                  <a:pt x="1075963" y="285509"/>
                </a:moveTo>
                <a:cubicBezTo>
                  <a:pt x="1378382" y="530778"/>
                  <a:pt x="1728426" y="1726165"/>
                  <a:pt x="2719026" y="1771409"/>
                </a:cubicBezTo>
                <a:cubicBezTo>
                  <a:pt x="3709626" y="1816653"/>
                  <a:pt x="5257438" y="361709"/>
                  <a:pt x="7019563" y="556971"/>
                </a:cubicBezTo>
                <a:cubicBezTo>
                  <a:pt x="8781688" y="752233"/>
                  <a:pt x="12241645" y="2473878"/>
                  <a:pt x="13291776" y="2942984"/>
                </a:cubicBezTo>
                <a:cubicBezTo>
                  <a:pt x="14341907" y="3412090"/>
                  <a:pt x="15380132" y="3293028"/>
                  <a:pt x="13320351" y="3371609"/>
                </a:cubicBezTo>
                <a:cubicBezTo>
                  <a:pt x="11260570" y="3450190"/>
                  <a:pt x="3002394" y="3926440"/>
                  <a:pt x="933088" y="3414471"/>
                </a:cubicBezTo>
                <a:cubicBezTo>
                  <a:pt x="-1136218" y="2902502"/>
                  <a:pt x="878319" y="816527"/>
                  <a:pt x="904513" y="299796"/>
                </a:cubicBezTo>
                <a:cubicBezTo>
                  <a:pt x="930707" y="-216935"/>
                  <a:pt x="773544" y="40240"/>
                  <a:pt x="1075963" y="285509"/>
                </a:cubicBez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641168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pic>
        <p:nvPicPr>
          <p:cNvPr id="12" name="Immagine 11" descr="Immagine che contiene elettrodomestico da cucina, fornello, elettrodomestico&#10;&#10;Descrizione generata automaticamente">
            <a:extLst>
              <a:ext uri="{FF2B5EF4-FFF2-40B4-BE49-F238E27FC236}">
                <a16:creationId xmlns:a16="http://schemas.microsoft.com/office/drawing/2014/main" id="{4435A876-29AC-4571-B182-A8B29BF0B4D6}"/>
              </a:ext>
            </a:extLst>
          </p:cNvPr>
          <p:cNvPicPr>
            <a:picLocks noChangeAspect="1"/>
          </p:cNvPicPr>
          <p:nvPr/>
        </p:nvPicPr>
        <p:blipFill>
          <a:blip r:embed="rId2"/>
          <a:stretch>
            <a:fillRect/>
          </a:stretch>
        </p:blipFill>
        <p:spPr>
          <a:xfrm>
            <a:off x="3809642" y="2431274"/>
            <a:ext cx="3214224" cy="2515130"/>
          </a:xfrm>
          <a:prstGeom prst="rect">
            <a:avLst/>
          </a:prstGeom>
        </p:spPr>
      </p:pic>
      <p:pic>
        <p:nvPicPr>
          <p:cNvPr id="16" name="Immagine 15">
            <a:extLst>
              <a:ext uri="{FF2B5EF4-FFF2-40B4-BE49-F238E27FC236}">
                <a16:creationId xmlns:a16="http://schemas.microsoft.com/office/drawing/2014/main" id="{006E7F12-3196-AABB-156A-0F2BD72BE027}"/>
              </a:ext>
            </a:extLst>
          </p:cNvPr>
          <p:cNvPicPr>
            <a:picLocks noChangeAspect="1"/>
          </p:cNvPicPr>
          <p:nvPr/>
        </p:nvPicPr>
        <p:blipFill>
          <a:blip r:embed="rId3"/>
          <a:stretch>
            <a:fillRect/>
          </a:stretch>
        </p:blipFill>
        <p:spPr>
          <a:xfrm>
            <a:off x="6276889" y="4151979"/>
            <a:ext cx="3351847" cy="2143785"/>
          </a:xfrm>
          <a:prstGeom prst="rect">
            <a:avLst/>
          </a:prstGeom>
        </p:spPr>
      </p:pic>
      <p:pic>
        <p:nvPicPr>
          <p:cNvPr id="14" name="Immagine 13">
            <a:extLst>
              <a:ext uri="{FF2B5EF4-FFF2-40B4-BE49-F238E27FC236}">
                <a16:creationId xmlns:a16="http://schemas.microsoft.com/office/drawing/2014/main" id="{79CC1123-FA9F-E9EE-0541-2F6DBF2E9A00}"/>
              </a:ext>
            </a:extLst>
          </p:cNvPr>
          <p:cNvPicPr>
            <a:picLocks noChangeAspect="1"/>
          </p:cNvPicPr>
          <p:nvPr/>
        </p:nvPicPr>
        <p:blipFill>
          <a:blip r:embed="rId4"/>
          <a:stretch>
            <a:fillRect/>
          </a:stretch>
        </p:blipFill>
        <p:spPr>
          <a:xfrm>
            <a:off x="9463182" y="2462023"/>
            <a:ext cx="2469642" cy="2469642"/>
          </a:xfrm>
          <a:prstGeom prst="rect">
            <a:avLst/>
          </a:prstGeom>
        </p:spPr>
      </p:pic>
      <p:sp>
        <p:nvSpPr>
          <p:cNvPr id="2" name="CasellaDiTesto 1">
            <a:extLst>
              <a:ext uri="{FF2B5EF4-FFF2-40B4-BE49-F238E27FC236}">
                <a16:creationId xmlns:a16="http://schemas.microsoft.com/office/drawing/2014/main" id="{7954F554-E9D9-F990-FBD1-64711292CEF8}"/>
              </a:ext>
            </a:extLst>
          </p:cNvPr>
          <p:cNvSpPr txBox="1"/>
          <p:nvPr/>
        </p:nvSpPr>
        <p:spPr>
          <a:xfrm>
            <a:off x="4365977" y="4946404"/>
            <a:ext cx="2231994" cy="215444"/>
          </a:xfrm>
          <a:prstGeom prst="rect">
            <a:avLst/>
          </a:prstGeom>
          <a:noFill/>
        </p:spPr>
        <p:txBody>
          <a:bodyPr wrap="square" rtlCol="0">
            <a:spAutoFit/>
          </a:bodyPr>
          <a:lstStyle/>
          <a:p>
            <a:r>
              <a:rPr lang="it-IT" sz="800" b="1" dirty="0">
                <a:latin typeface="Helvetica" pitchFamily="2" charset="0"/>
              </a:rPr>
              <a:t>Figure 1</a:t>
            </a:r>
            <a:r>
              <a:rPr lang="it-IT" sz="800" dirty="0">
                <a:latin typeface="Helvetica" pitchFamily="2" charset="0"/>
              </a:rPr>
              <a:t>: </a:t>
            </a:r>
            <a:r>
              <a:rPr lang="it-IT" sz="800" dirty="0" err="1">
                <a:latin typeface="Helvetica" pitchFamily="2" charset="0"/>
              </a:rPr>
              <a:t>Paralel</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with 2 fingers. </a:t>
            </a:r>
          </a:p>
        </p:txBody>
      </p:sp>
      <p:sp>
        <p:nvSpPr>
          <p:cNvPr id="3" name="CasellaDiTesto 2">
            <a:extLst>
              <a:ext uri="{FF2B5EF4-FFF2-40B4-BE49-F238E27FC236}">
                <a16:creationId xmlns:a16="http://schemas.microsoft.com/office/drawing/2014/main" id="{CFC3816D-11BD-56ED-10A7-C568F2961E63}"/>
              </a:ext>
            </a:extLst>
          </p:cNvPr>
          <p:cNvSpPr txBox="1"/>
          <p:nvPr/>
        </p:nvSpPr>
        <p:spPr>
          <a:xfrm>
            <a:off x="7096056" y="6295764"/>
            <a:ext cx="2231994" cy="215444"/>
          </a:xfrm>
          <a:prstGeom prst="rect">
            <a:avLst/>
          </a:prstGeom>
          <a:noFill/>
        </p:spPr>
        <p:txBody>
          <a:bodyPr wrap="square" rtlCol="0">
            <a:spAutoFit/>
          </a:bodyPr>
          <a:lstStyle/>
          <a:p>
            <a:r>
              <a:rPr lang="it-IT" sz="800" b="1" dirty="0">
                <a:latin typeface="Helvetica" pitchFamily="2" charset="0"/>
              </a:rPr>
              <a:t>Figure 2</a:t>
            </a:r>
            <a:r>
              <a:rPr lang="it-IT" sz="800" dirty="0">
                <a:latin typeface="Helvetica" pitchFamily="2" charset="0"/>
              </a:rPr>
              <a:t>: </a:t>
            </a:r>
            <a:r>
              <a:rPr lang="it-IT" sz="800" dirty="0" err="1">
                <a:latin typeface="Helvetica" pitchFamily="2" charset="0"/>
              </a:rPr>
              <a:t>Adaptive</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with 3 fingers. </a:t>
            </a:r>
          </a:p>
        </p:txBody>
      </p:sp>
      <p:sp>
        <p:nvSpPr>
          <p:cNvPr id="6" name="CasellaDiTesto 5">
            <a:extLst>
              <a:ext uri="{FF2B5EF4-FFF2-40B4-BE49-F238E27FC236}">
                <a16:creationId xmlns:a16="http://schemas.microsoft.com/office/drawing/2014/main" id="{7146F0B5-4195-7B18-B85B-E5B02D5C364E}"/>
              </a:ext>
            </a:extLst>
          </p:cNvPr>
          <p:cNvSpPr txBox="1"/>
          <p:nvPr/>
        </p:nvSpPr>
        <p:spPr>
          <a:xfrm>
            <a:off x="9700830" y="4931665"/>
            <a:ext cx="2231994" cy="215444"/>
          </a:xfrm>
          <a:prstGeom prst="rect">
            <a:avLst/>
          </a:prstGeom>
          <a:noFill/>
        </p:spPr>
        <p:txBody>
          <a:bodyPr wrap="square" rtlCol="0">
            <a:spAutoFit/>
          </a:bodyPr>
          <a:lstStyle/>
          <a:p>
            <a:r>
              <a:rPr lang="it-IT" sz="800" b="1" dirty="0">
                <a:latin typeface="Helvetica" pitchFamily="2" charset="0"/>
              </a:rPr>
              <a:t>Figure 3</a:t>
            </a:r>
            <a:r>
              <a:rPr lang="it-IT" sz="800" dirty="0">
                <a:latin typeface="Helvetica" pitchFamily="2" charset="0"/>
              </a:rPr>
              <a:t>: </a:t>
            </a:r>
            <a:r>
              <a:rPr lang="it-IT" sz="800" dirty="0" err="1">
                <a:latin typeface="Helvetica" pitchFamily="2" charset="0"/>
              </a:rPr>
              <a:t>Parallel</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with 3 fingers. </a:t>
            </a:r>
          </a:p>
        </p:txBody>
      </p:sp>
      <p:graphicFrame>
        <p:nvGraphicFramePr>
          <p:cNvPr id="17" name="Tabella 16">
            <a:extLst>
              <a:ext uri="{FF2B5EF4-FFF2-40B4-BE49-F238E27FC236}">
                <a16:creationId xmlns:a16="http://schemas.microsoft.com/office/drawing/2014/main" id="{CE030707-4558-B454-526F-966DF05C136F}"/>
              </a:ext>
            </a:extLst>
          </p:cNvPr>
          <p:cNvGraphicFramePr>
            <a:graphicFrameLocks noGrp="1"/>
          </p:cNvGraphicFramePr>
          <p:nvPr>
            <p:extLst>
              <p:ext uri="{D42A27DB-BD31-4B8C-83A1-F6EECF244321}">
                <p14:modId xmlns:p14="http://schemas.microsoft.com/office/powerpoint/2010/main" val="2096211536"/>
              </p:ext>
            </p:extLst>
          </p:nvPr>
        </p:nvGraphicFramePr>
        <p:xfrm>
          <a:off x="585741" y="3262454"/>
          <a:ext cx="2815059" cy="1529349"/>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2541">
                <a:tc>
                  <a:txBody>
                    <a:bodyPr/>
                    <a:lstStyle/>
                    <a:p>
                      <a:pPr algn="ctr"/>
                      <a:r>
                        <a:rPr lang="it-IT" sz="2000" b="1" dirty="0" err="1">
                          <a:latin typeface="Helvetica" pitchFamily="2" charset="0"/>
                        </a:rPr>
                        <a:t>Configuration-based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498404">
                <a:tc>
                  <a:txBody>
                    <a:bodyPr/>
                    <a:lstStyle/>
                    <a:p>
                      <a:pPr algn="ctr"/>
                      <a:r>
                        <a:rPr lang="it-IT" dirty="0" err="1">
                          <a:latin typeface="Helvetica" pitchFamily="2" charset="0"/>
                        </a:rPr>
                        <a:t>Number</a:t>
                      </a:r>
                      <a:r>
                        <a:rPr lang="it-IT" dirty="0">
                          <a:latin typeface="Helvetica" pitchFamily="2" charset="0"/>
                        </a:rPr>
                        <a:t> of fingers</a:t>
                      </a:r>
                    </a:p>
                  </a:txBody>
                  <a:tcPr/>
                </a:tc>
                <a:extLst>
                  <a:ext uri="{0D108BD9-81ED-4DB2-BD59-A6C34878D82A}">
                    <a16:rowId xmlns:a16="http://schemas.microsoft.com/office/drawing/2014/main" val="985382968"/>
                  </a:ext>
                </a:extLst>
              </a:tr>
              <a:tr h="498404">
                <a:tc>
                  <a:txBody>
                    <a:bodyPr/>
                    <a:lstStyle/>
                    <a:p>
                      <a:pPr algn="ctr"/>
                      <a:r>
                        <a:rPr lang="it-IT" dirty="0">
                          <a:latin typeface="Helvetica" pitchFamily="2" charset="0"/>
                        </a:rPr>
                        <a:t>Shape of fingers</a:t>
                      </a:r>
                    </a:p>
                  </a:txBody>
                  <a:tcPr/>
                </a:tc>
                <a:extLst>
                  <a:ext uri="{0D108BD9-81ED-4DB2-BD59-A6C34878D82A}">
                    <a16:rowId xmlns:a16="http://schemas.microsoft.com/office/drawing/2014/main" val="3061445234"/>
                  </a:ext>
                </a:extLst>
              </a:tr>
            </a:tbl>
          </a:graphicData>
        </a:graphic>
      </p:graphicFrame>
      <p:graphicFrame>
        <p:nvGraphicFramePr>
          <p:cNvPr id="19" name="Tabella 18">
            <a:extLst>
              <a:ext uri="{FF2B5EF4-FFF2-40B4-BE49-F238E27FC236}">
                <a16:creationId xmlns:a16="http://schemas.microsoft.com/office/drawing/2014/main" id="{54B6513B-47A3-D3DA-7921-76F769D2F0E7}"/>
              </a:ext>
            </a:extLst>
          </p:cNvPr>
          <p:cNvGraphicFramePr>
            <a:graphicFrameLocks noGrp="1"/>
          </p:cNvGraphicFramePr>
          <p:nvPr>
            <p:extLst>
              <p:ext uri="{D42A27DB-BD31-4B8C-83A1-F6EECF244321}">
                <p14:modId xmlns:p14="http://schemas.microsoft.com/office/powerpoint/2010/main" val="3475675172"/>
              </p:ext>
            </p:extLst>
          </p:nvPr>
        </p:nvGraphicFramePr>
        <p:xfrm>
          <a:off x="3280941" y="7192828"/>
          <a:ext cx="2815059" cy="2056120"/>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4868">
                <a:tc>
                  <a:txBody>
                    <a:bodyPr/>
                    <a:lstStyle/>
                    <a:p>
                      <a:pPr algn="ctr"/>
                      <a:r>
                        <a:rPr lang="it-IT" sz="2000" b="1" dirty="0" err="1">
                          <a:latin typeface="Helvetica" pitchFamily="2" charset="0"/>
                        </a:rPr>
                        <a:t>Actuation-based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500582">
                <a:tc>
                  <a:txBody>
                    <a:bodyPr/>
                    <a:lstStyle/>
                    <a:p>
                      <a:pPr algn="ctr"/>
                      <a:r>
                        <a:rPr lang="it-IT" dirty="0">
                          <a:latin typeface="Helvetica" pitchFamily="2" charset="0"/>
                        </a:rPr>
                        <a:t>Electric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985382968"/>
                  </a:ext>
                </a:extLst>
              </a:tr>
              <a:tr h="500582">
                <a:tc>
                  <a:txBody>
                    <a:bodyPr/>
                    <a:lstStyle/>
                    <a:p>
                      <a:pPr algn="ctr"/>
                      <a:r>
                        <a:rPr lang="it-IT" dirty="0" err="1">
                          <a:latin typeface="Helvetica" pitchFamily="2" charset="0"/>
                        </a:rPr>
                        <a:t>Magnetic</a:t>
                      </a:r>
                      <a:r>
                        <a:rPr lang="it-IT" dirty="0">
                          <a:latin typeface="Helvetica" pitchFamily="2" charset="0"/>
                        </a:rPr>
                        <a:t>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3061445234"/>
                  </a:ext>
                </a:extLst>
              </a:tr>
              <a:tr h="520088">
                <a:tc>
                  <a:txBody>
                    <a:bodyPr/>
                    <a:lstStyle/>
                    <a:p>
                      <a:pPr algn="ctr"/>
                      <a:r>
                        <a:rPr lang="it-IT" dirty="0">
                          <a:latin typeface="Helvetica" pitchFamily="2" charset="0"/>
                        </a:rPr>
                        <a:t>Vacuum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graphicFrame>
        <p:nvGraphicFramePr>
          <p:cNvPr id="20" name="Tabella 19">
            <a:extLst>
              <a:ext uri="{FF2B5EF4-FFF2-40B4-BE49-F238E27FC236}">
                <a16:creationId xmlns:a16="http://schemas.microsoft.com/office/drawing/2014/main" id="{380D1BD4-A615-7C7D-BF01-74350B02DA74}"/>
              </a:ext>
            </a:extLst>
          </p:cNvPr>
          <p:cNvGraphicFramePr>
            <a:graphicFrameLocks noGrp="1"/>
          </p:cNvGraphicFramePr>
          <p:nvPr>
            <p:extLst>
              <p:ext uri="{D42A27DB-BD31-4B8C-83A1-F6EECF244321}">
                <p14:modId xmlns:p14="http://schemas.microsoft.com/office/powerpoint/2010/main" val="1169700022"/>
              </p:ext>
            </p:extLst>
          </p:nvPr>
        </p:nvGraphicFramePr>
        <p:xfrm>
          <a:off x="6096000" y="7213397"/>
          <a:ext cx="2815059" cy="1508760"/>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25372">
                <a:tc>
                  <a:txBody>
                    <a:bodyPr/>
                    <a:lstStyle/>
                    <a:p>
                      <a:pPr algn="ctr"/>
                      <a:r>
                        <a:rPr lang="it-IT" sz="2000" b="1" dirty="0" err="1">
                          <a:latin typeface="Helvetica" pitchFamily="2" charset="0"/>
                        </a:rPr>
                        <a:t>Stiffness-based</a:t>
                      </a:r>
                      <a:endParaRPr lang="it-IT" sz="2000" b="1" dirty="0">
                        <a:latin typeface="Helvetica" pitchFamily="2" charset="0"/>
                      </a:endParaRPr>
                    </a:p>
                  </a:txBody>
                  <a:tcPr/>
                </a:tc>
                <a:extLst>
                  <a:ext uri="{0D108BD9-81ED-4DB2-BD59-A6C34878D82A}">
                    <a16:rowId xmlns:a16="http://schemas.microsoft.com/office/drawing/2014/main" val="1616974589"/>
                  </a:ext>
                </a:extLst>
              </a:tr>
              <a:tr h="491694">
                <a:tc>
                  <a:txBody>
                    <a:bodyPr/>
                    <a:lstStyle/>
                    <a:p>
                      <a:pPr algn="ctr"/>
                      <a:r>
                        <a:rPr lang="it-IT" dirty="0" err="1">
                          <a:latin typeface="Helvetica" pitchFamily="2" charset="0"/>
                        </a:rPr>
                        <a:t>Rigid</a:t>
                      </a:r>
                      <a:r>
                        <a:rPr lang="it-IT" dirty="0">
                          <a:latin typeface="Helvetica" pitchFamily="2" charset="0"/>
                        </a:rPr>
                        <a: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985382968"/>
                  </a:ext>
                </a:extLst>
              </a:tr>
              <a:tr h="491694">
                <a:tc>
                  <a:txBody>
                    <a:bodyPr/>
                    <a:lstStyle/>
                    <a:p>
                      <a:pPr algn="ctr"/>
                      <a:r>
                        <a:rPr lang="it-IT" dirty="0">
                          <a:latin typeface="Helvetica" pitchFamily="2" charset="0"/>
                        </a:rPr>
                        <a:t>Soft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3061445234"/>
                  </a:ext>
                </a:extLst>
              </a:tr>
            </a:tbl>
          </a:graphicData>
        </a:graphic>
      </p:graphicFrame>
      <p:graphicFrame>
        <p:nvGraphicFramePr>
          <p:cNvPr id="21" name="Tabella 20">
            <a:extLst>
              <a:ext uri="{FF2B5EF4-FFF2-40B4-BE49-F238E27FC236}">
                <a16:creationId xmlns:a16="http://schemas.microsoft.com/office/drawing/2014/main" id="{E507D5D0-B2BD-1676-68F8-35D80B636059}"/>
              </a:ext>
            </a:extLst>
          </p:cNvPr>
          <p:cNvGraphicFramePr>
            <a:graphicFrameLocks noGrp="1"/>
          </p:cNvGraphicFramePr>
          <p:nvPr>
            <p:extLst>
              <p:ext uri="{D42A27DB-BD31-4B8C-83A1-F6EECF244321}">
                <p14:modId xmlns:p14="http://schemas.microsoft.com/office/powerpoint/2010/main" val="652205687"/>
              </p:ext>
            </p:extLst>
          </p:nvPr>
        </p:nvGraphicFramePr>
        <p:xfrm>
          <a:off x="12448737" y="2761322"/>
          <a:ext cx="2815059" cy="2016027"/>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29461">
                <a:tc>
                  <a:txBody>
                    <a:bodyPr/>
                    <a:lstStyle/>
                    <a:p>
                      <a:pPr algn="ctr"/>
                      <a:r>
                        <a:rPr lang="it-IT" sz="2000" b="1" dirty="0">
                          <a:latin typeface="Helvetica" pitchFamily="2" charset="0"/>
                        </a:rPr>
                        <a:t>Application-</a:t>
                      </a:r>
                      <a:r>
                        <a:rPr lang="it-IT" sz="2000" b="1" dirty="0" err="1">
                          <a:latin typeface="Helvetica" pitchFamily="2" charset="0"/>
                        </a:rPr>
                        <a:t>based</a:t>
                      </a:r>
                      <a:endParaRPr lang="it-IT" sz="2000" b="1" dirty="0">
                        <a:latin typeface="Helvetica" pitchFamily="2" charset="0"/>
                      </a:endParaRPr>
                    </a:p>
                  </a:txBody>
                  <a:tcPr/>
                </a:tc>
                <a:extLst>
                  <a:ext uri="{0D108BD9-81ED-4DB2-BD59-A6C34878D82A}">
                    <a16:rowId xmlns:a16="http://schemas.microsoft.com/office/drawing/2014/main" val="1616974589"/>
                  </a:ext>
                </a:extLst>
              </a:tr>
              <a:tr h="495522">
                <a:tc>
                  <a:txBody>
                    <a:bodyPr/>
                    <a:lstStyle/>
                    <a:p>
                      <a:pPr algn="ctr"/>
                      <a:r>
                        <a:rPr lang="it-IT" dirty="0" err="1">
                          <a:latin typeface="Helvetica" pitchFamily="2" charset="0"/>
                        </a:rPr>
                        <a:t>Surgical</a:t>
                      </a:r>
                      <a:r>
                        <a:rPr lang="it-IT" dirty="0">
                          <a:latin typeface="Helvetica" pitchFamily="2" charset="0"/>
                        </a:rPr>
                        <a:t>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985382968"/>
                  </a:ext>
                </a:extLst>
              </a:tr>
              <a:tr h="495522">
                <a:tc>
                  <a:txBody>
                    <a:bodyPr/>
                    <a:lstStyle/>
                    <a:p>
                      <a:pPr algn="ctr"/>
                      <a:r>
                        <a:rPr lang="it-IT" dirty="0">
                          <a:latin typeface="Helvetica" pitchFamily="2" charset="0"/>
                        </a:rPr>
                        <a:t>Assistive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3061445234"/>
                  </a:ext>
                </a:extLst>
              </a:tr>
              <a:tr h="495522">
                <a:tc>
                  <a:txBody>
                    <a:bodyPr/>
                    <a:lstStyle/>
                    <a:p>
                      <a:pPr algn="ctr"/>
                      <a:r>
                        <a:rPr lang="it-IT" dirty="0">
                          <a:latin typeface="Helvetica" pitchFamily="2" charset="0"/>
                        </a:rPr>
                        <a:t>Industrial </a:t>
                      </a:r>
                      <a:r>
                        <a:rPr lang="it-IT" dirty="0" err="1">
                          <a:latin typeface="Helvetica" pitchFamily="2" charset="0"/>
                        </a:rPr>
                        <a:t>application</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sp>
        <p:nvSpPr>
          <p:cNvPr id="11" name="CasellaDiTesto 10">
            <a:extLst>
              <a:ext uri="{FF2B5EF4-FFF2-40B4-BE49-F238E27FC236}">
                <a16:creationId xmlns:a16="http://schemas.microsoft.com/office/drawing/2014/main" id="{3D84E682-FF9B-27A1-83A5-F31F9DA20482}"/>
              </a:ext>
            </a:extLst>
          </p:cNvPr>
          <p:cNvSpPr txBox="1"/>
          <p:nvPr/>
        </p:nvSpPr>
        <p:spPr>
          <a:xfrm>
            <a:off x="4723787" y="1437629"/>
            <a:ext cx="2744426" cy="461665"/>
          </a:xfrm>
          <a:prstGeom prst="rect">
            <a:avLst/>
          </a:prstGeom>
          <a:noFill/>
        </p:spPr>
        <p:txBody>
          <a:bodyPr wrap="square" rtlCol="0">
            <a:spAutoFit/>
          </a:bodyPr>
          <a:lstStyle/>
          <a:p>
            <a:r>
              <a:rPr lang="it-IT" sz="2400" b="1" dirty="0">
                <a:solidFill>
                  <a:srgbClr val="0070C0"/>
                </a:solidFill>
                <a:latin typeface="Helvetica" pitchFamily="2" charset="0"/>
              </a:rPr>
              <a:t>CLASSIFICATION</a:t>
            </a:r>
          </a:p>
        </p:txBody>
      </p:sp>
    </p:spTree>
    <p:extLst>
      <p:ext uri="{BB962C8B-B14F-4D97-AF65-F5344CB8AC3E}">
        <p14:creationId xmlns:p14="http://schemas.microsoft.com/office/powerpoint/2010/main" val="56562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pic>
        <p:nvPicPr>
          <p:cNvPr id="6" name="Immagine 5" descr="Immagine che contiene cavo, macchina, Impianto elettrico, Ingegneria elettronica&#10;&#10;Descrizione generata automaticamente">
            <a:extLst>
              <a:ext uri="{FF2B5EF4-FFF2-40B4-BE49-F238E27FC236}">
                <a16:creationId xmlns:a16="http://schemas.microsoft.com/office/drawing/2014/main" id="{997A4290-9556-7AA2-8562-ACE9174A257C}"/>
              </a:ext>
            </a:extLst>
          </p:cNvPr>
          <p:cNvPicPr>
            <a:picLocks noChangeAspect="1"/>
          </p:cNvPicPr>
          <p:nvPr/>
        </p:nvPicPr>
        <p:blipFill>
          <a:blip r:embed="rId2"/>
          <a:stretch>
            <a:fillRect/>
          </a:stretch>
        </p:blipFill>
        <p:spPr>
          <a:xfrm>
            <a:off x="3576826" y="2363213"/>
            <a:ext cx="2519174" cy="2312602"/>
          </a:xfrm>
          <a:prstGeom prst="rect">
            <a:avLst/>
          </a:prstGeom>
        </p:spPr>
      </p:pic>
      <p:pic>
        <p:nvPicPr>
          <p:cNvPr id="13" name="Immagine 12" descr="Immagine che contiene macchina, strumento, rosso&#10;&#10;Descrizione generata automaticamente">
            <a:extLst>
              <a:ext uri="{FF2B5EF4-FFF2-40B4-BE49-F238E27FC236}">
                <a16:creationId xmlns:a16="http://schemas.microsoft.com/office/drawing/2014/main" id="{1E9C8A3B-EAE3-0A54-65CA-C31FD2F7DF96}"/>
              </a:ext>
            </a:extLst>
          </p:cNvPr>
          <p:cNvPicPr>
            <a:picLocks noChangeAspect="1"/>
          </p:cNvPicPr>
          <p:nvPr/>
        </p:nvPicPr>
        <p:blipFill>
          <a:blip r:embed="rId3"/>
          <a:stretch>
            <a:fillRect/>
          </a:stretch>
        </p:blipFill>
        <p:spPr>
          <a:xfrm>
            <a:off x="8903164" y="2363213"/>
            <a:ext cx="3193081" cy="2131574"/>
          </a:xfrm>
          <a:prstGeom prst="rect">
            <a:avLst/>
          </a:prstGeom>
        </p:spPr>
      </p:pic>
      <p:pic>
        <p:nvPicPr>
          <p:cNvPr id="15" name="Immagine 14" descr="Immagine che contiene bianco e nero, luce, interno, idrante&#10;&#10;Descrizione generata automaticamente">
            <a:extLst>
              <a:ext uri="{FF2B5EF4-FFF2-40B4-BE49-F238E27FC236}">
                <a16:creationId xmlns:a16="http://schemas.microsoft.com/office/drawing/2014/main" id="{AFF2C2BC-6838-8657-62B0-0E8D5580A26E}"/>
              </a:ext>
            </a:extLst>
          </p:cNvPr>
          <p:cNvPicPr>
            <a:picLocks noChangeAspect="1"/>
          </p:cNvPicPr>
          <p:nvPr/>
        </p:nvPicPr>
        <p:blipFill>
          <a:blip r:embed="rId4"/>
          <a:stretch>
            <a:fillRect/>
          </a:stretch>
        </p:blipFill>
        <p:spPr>
          <a:xfrm>
            <a:off x="5986187" y="4067285"/>
            <a:ext cx="3700187" cy="2343452"/>
          </a:xfrm>
          <a:prstGeom prst="rect">
            <a:avLst/>
          </a:prstGeom>
        </p:spPr>
      </p:pic>
      <p:sp>
        <p:nvSpPr>
          <p:cNvPr id="3" name="CasellaDiTesto 2">
            <a:extLst>
              <a:ext uri="{FF2B5EF4-FFF2-40B4-BE49-F238E27FC236}">
                <a16:creationId xmlns:a16="http://schemas.microsoft.com/office/drawing/2014/main" id="{65665C5A-DDB3-836B-7B3A-D866D7E32DF2}"/>
              </a:ext>
            </a:extLst>
          </p:cNvPr>
          <p:cNvSpPr txBox="1"/>
          <p:nvPr/>
        </p:nvSpPr>
        <p:spPr>
          <a:xfrm>
            <a:off x="3497977" y="4676029"/>
            <a:ext cx="2231994" cy="215444"/>
          </a:xfrm>
          <a:prstGeom prst="rect">
            <a:avLst/>
          </a:prstGeom>
          <a:noFill/>
        </p:spPr>
        <p:txBody>
          <a:bodyPr wrap="square" rtlCol="0">
            <a:spAutoFit/>
          </a:bodyPr>
          <a:lstStyle/>
          <a:p>
            <a:r>
              <a:rPr lang="it-IT" sz="800" b="1" dirty="0">
                <a:latin typeface="Helvetica" pitchFamily="2" charset="0"/>
              </a:rPr>
              <a:t>Figure 4</a:t>
            </a:r>
            <a:r>
              <a:rPr lang="it-IT" sz="800" dirty="0">
                <a:latin typeface="Helvetica" pitchFamily="2" charset="0"/>
              </a:rPr>
              <a:t>: Electric </a:t>
            </a:r>
            <a:r>
              <a:rPr lang="it-IT" sz="800" dirty="0" err="1">
                <a:latin typeface="Helvetica" pitchFamily="2" charset="0"/>
              </a:rPr>
              <a:t>gripper</a:t>
            </a:r>
            <a:r>
              <a:rPr lang="it-IT" sz="800" dirty="0">
                <a:latin typeface="Helvetica" pitchFamily="2" charset="0"/>
              </a:rPr>
              <a:t>. </a:t>
            </a:r>
          </a:p>
        </p:txBody>
      </p:sp>
      <p:sp>
        <p:nvSpPr>
          <p:cNvPr id="11" name="CasellaDiTesto 10">
            <a:extLst>
              <a:ext uri="{FF2B5EF4-FFF2-40B4-BE49-F238E27FC236}">
                <a16:creationId xmlns:a16="http://schemas.microsoft.com/office/drawing/2014/main" id="{5465D720-3AF8-2D97-1506-8D92B9EA4526}"/>
              </a:ext>
            </a:extLst>
          </p:cNvPr>
          <p:cNvSpPr txBox="1"/>
          <p:nvPr/>
        </p:nvSpPr>
        <p:spPr>
          <a:xfrm>
            <a:off x="6720283" y="6481418"/>
            <a:ext cx="2231994" cy="215444"/>
          </a:xfrm>
          <a:prstGeom prst="rect">
            <a:avLst/>
          </a:prstGeom>
          <a:noFill/>
        </p:spPr>
        <p:txBody>
          <a:bodyPr wrap="square" rtlCol="0">
            <a:spAutoFit/>
          </a:bodyPr>
          <a:lstStyle/>
          <a:p>
            <a:r>
              <a:rPr lang="it-IT" sz="800" b="1" dirty="0">
                <a:latin typeface="Helvetica" pitchFamily="2" charset="0"/>
              </a:rPr>
              <a:t>Figure 5</a:t>
            </a:r>
            <a:r>
              <a:rPr lang="it-IT" sz="800" dirty="0">
                <a:latin typeface="Helvetica" pitchFamily="2" charset="0"/>
              </a:rPr>
              <a:t>: Vacuum </a:t>
            </a:r>
            <a:r>
              <a:rPr lang="it-IT" sz="800" dirty="0" err="1">
                <a:latin typeface="Helvetica" pitchFamily="2" charset="0"/>
              </a:rPr>
              <a:t>gripper</a:t>
            </a:r>
            <a:r>
              <a:rPr lang="it-IT" sz="800" dirty="0">
                <a:latin typeface="Helvetica" pitchFamily="2" charset="0"/>
              </a:rPr>
              <a:t>. </a:t>
            </a:r>
          </a:p>
        </p:txBody>
      </p:sp>
      <p:sp>
        <p:nvSpPr>
          <p:cNvPr id="12" name="CasellaDiTesto 11">
            <a:extLst>
              <a:ext uri="{FF2B5EF4-FFF2-40B4-BE49-F238E27FC236}">
                <a16:creationId xmlns:a16="http://schemas.microsoft.com/office/drawing/2014/main" id="{95D9E134-C4F0-27EC-7A85-A8C8CB9F1443}"/>
              </a:ext>
            </a:extLst>
          </p:cNvPr>
          <p:cNvSpPr txBox="1"/>
          <p:nvPr/>
        </p:nvSpPr>
        <p:spPr>
          <a:xfrm>
            <a:off x="9383707" y="4670998"/>
            <a:ext cx="2231994" cy="215444"/>
          </a:xfrm>
          <a:prstGeom prst="rect">
            <a:avLst/>
          </a:prstGeom>
          <a:noFill/>
        </p:spPr>
        <p:txBody>
          <a:bodyPr wrap="square" rtlCol="0">
            <a:spAutoFit/>
          </a:bodyPr>
          <a:lstStyle/>
          <a:p>
            <a:r>
              <a:rPr lang="it-IT" sz="800" b="1" dirty="0">
                <a:latin typeface="Helvetica" pitchFamily="2" charset="0"/>
              </a:rPr>
              <a:t>Figure 6</a:t>
            </a:r>
            <a:r>
              <a:rPr lang="it-IT" sz="800" dirty="0">
                <a:latin typeface="Helvetica" pitchFamily="2" charset="0"/>
              </a:rPr>
              <a:t>: </a:t>
            </a:r>
            <a:r>
              <a:rPr lang="it-IT" sz="800" dirty="0" err="1">
                <a:latin typeface="Helvetica" pitchFamily="2" charset="0"/>
              </a:rPr>
              <a:t>Magnetic</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t>
            </a:r>
          </a:p>
        </p:txBody>
      </p:sp>
      <p:graphicFrame>
        <p:nvGraphicFramePr>
          <p:cNvPr id="14" name="Tabella 13">
            <a:extLst>
              <a:ext uri="{FF2B5EF4-FFF2-40B4-BE49-F238E27FC236}">
                <a16:creationId xmlns:a16="http://schemas.microsoft.com/office/drawing/2014/main" id="{7745DF1E-ABAD-B09C-62ED-2EBD751055E1}"/>
              </a:ext>
            </a:extLst>
          </p:cNvPr>
          <p:cNvGraphicFramePr>
            <a:graphicFrameLocks noGrp="1"/>
          </p:cNvGraphicFramePr>
          <p:nvPr>
            <p:extLst>
              <p:ext uri="{D42A27DB-BD31-4B8C-83A1-F6EECF244321}">
                <p14:modId xmlns:p14="http://schemas.microsoft.com/office/powerpoint/2010/main" val="3730673867"/>
              </p:ext>
            </p:extLst>
          </p:nvPr>
        </p:nvGraphicFramePr>
        <p:xfrm>
          <a:off x="-8075486" y="3249371"/>
          <a:ext cx="2815059" cy="1529349"/>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2541">
                <a:tc>
                  <a:txBody>
                    <a:bodyPr/>
                    <a:lstStyle/>
                    <a:p>
                      <a:pPr algn="ctr"/>
                      <a:r>
                        <a:rPr lang="it-IT" sz="2000" b="1" dirty="0" err="1">
                          <a:latin typeface="Helvetica" pitchFamily="2" charset="0"/>
                        </a:rPr>
                        <a:t>Configuration-based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498404">
                <a:tc>
                  <a:txBody>
                    <a:bodyPr/>
                    <a:lstStyle/>
                    <a:p>
                      <a:pPr algn="ctr"/>
                      <a:r>
                        <a:rPr lang="it-IT" dirty="0" err="1">
                          <a:latin typeface="Helvetica" pitchFamily="2" charset="0"/>
                        </a:rPr>
                        <a:t>Number</a:t>
                      </a:r>
                      <a:r>
                        <a:rPr lang="it-IT" dirty="0">
                          <a:latin typeface="Helvetica" pitchFamily="2" charset="0"/>
                        </a:rPr>
                        <a:t> of fingers</a:t>
                      </a:r>
                    </a:p>
                  </a:txBody>
                  <a:tcPr/>
                </a:tc>
                <a:extLst>
                  <a:ext uri="{0D108BD9-81ED-4DB2-BD59-A6C34878D82A}">
                    <a16:rowId xmlns:a16="http://schemas.microsoft.com/office/drawing/2014/main" val="985382968"/>
                  </a:ext>
                </a:extLst>
              </a:tr>
              <a:tr h="498404">
                <a:tc>
                  <a:txBody>
                    <a:bodyPr/>
                    <a:lstStyle/>
                    <a:p>
                      <a:pPr algn="ctr"/>
                      <a:r>
                        <a:rPr lang="it-IT" dirty="0">
                          <a:latin typeface="Helvetica" pitchFamily="2" charset="0"/>
                        </a:rPr>
                        <a:t>Shape of fingers</a:t>
                      </a:r>
                    </a:p>
                  </a:txBody>
                  <a:tcPr/>
                </a:tc>
                <a:extLst>
                  <a:ext uri="{0D108BD9-81ED-4DB2-BD59-A6C34878D82A}">
                    <a16:rowId xmlns:a16="http://schemas.microsoft.com/office/drawing/2014/main" val="3061445234"/>
                  </a:ext>
                </a:extLst>
              </a:tr>
            </a:tbl>
          </a:graphicData>
        </a:graphic>
      </p:graphicFrame>
      <p:graphicFrame>
        <p:nvGraphicFramePr>
          <p:cNvPr id="17" name="Tabella 16">
            <a:extLst>
              <a:ext uri="{FF2B5EF4-FFF2-40B4-BE49-F238E27FC236}">
                <a16:creationId xmlns:a16="http://schemas.microsoft.com/office/drawing/2014/main" id="{0F2A7AA8-60AD-53E5-9B1B-E11996CA9EA2}"/>
              </a:ext>
            </a:extLst>
          </p:cNvPr>
          <p:cNvGraphicFramePr>
            <a:graphicFrameLocks noGrp="1"/>
          </p:cNvGraphicFramePr>
          <p:nvPr>
            <p:extLst>
              <p:ext uri="{D42A27DB-BD31-4B8C-83A1-F6EECF244321}">
                <p14:modId xmlns:p14="http://schemas.microsoft.com/office/powerpoint/2010/main" val="2304375791"/>
              </p:ext>
            </p:extLst>
          </p:nvPr>
        </p:nvGraphicFramePr>
        <p:xfrm>
          <a:off x="391688" y="3009245"/>
          <a:ext cx="2815059" cy="2056120"/>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4868">
                <a:tc>
                  <a:txBody>
                    <a:bodyPr/>
                    <a:lstStyle/>
                    <a:p>
                      <a:pPr algn="ctr"/>
                      <a:r>
                        <a:rPr lang="it-IT" sz="2000" b="1" dirty="0" err="1">
                          <a:latin typeface="Helvetica" pitchFamily="2" charset="0"/>
                        </a:rPr>
                        <a:t>Actuation-based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500582">
                <a:tc>
                  <a:txBody>
                    <a:bodyPr/>
                    <a:lstStyle/>
                    <a:p>
                      <a:pPr algn="ctr"/>
                      <a:r>
                        <a:rPr lang="it-IT" dirty="0">
                          <a:latin typeface="Helvetica" pitchFamily="2" charset="0"/>
                        </a:rPr>
                        <a:t>Electric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985382968"/>
                  </a:ext>
                </a:extLst>
              </a:tr>
              <a:tr h="500582">
                <a:tc>
                  <a:txBody>
                    <a:bodyPr/>
                    <a:lstStyle/>
                    <a:p>
                      <a:pPr algn="ctr"/>
                      <a:r>
                        <a:rPr lang="it-IT" dirty="0" err="1">
                          <a:latin typeface="Helvetica" pitchFamily="2" charset="0"/>
                        </a:rPr>
                        <a:t>Magnetic</a:t>
                      </a:r>
                      <a:r>
                        <a:rPr lang="it-IT" dirty="0">
                          <a:latin typeface="Helvetica" pitchFamily="2" charset="0"/>
                        </a:rPr>
                        <a:t>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3061445234"/>
                  </a:ext>
                </a:extLst>
              </a:tr>
              <a:tr h="520088">
                <a:tc>
                  <a:txBody>
                    <a:bodyPr/>
                    <a:lstStyle/>
                    <a:p>
                      <a:pPr algn="ctr"/>
                      <a:r>
                        <a:rPr lang="it-IT" dirty="0">
                          <a:latin typeface="Helvetica" pitchFamily="2" charset="0"/>
                        </a:rPr>
                        <a:t>Vacuum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graphicFrame>
        <p:nvGraphicFramePr>
          <p:cNvPr id="20" name="Tabella 19">
            <a:extLst>
              <a:ext uri="{FF2B5EF4-FFF2-40B4-BE49-F238E27FC236}">
                <a16:creationId xmlns:a16="http://schemas.microsoft.com/office/drawing/2014/main" id="{573BB408-A0B2-85E1-3712-11874CEAF55D}"/>
              </a:ext>
            </a:extLst>
          </p:cNvPr>
          <p:cNvGraphicFramePr>
            <a:graphicFrameLocks noGrp="1"/>
          </p:cNvGraphicFramePr>
          <p:nvPr>
            <p:extLst>
              <p:ext uri="{D42A27DB-BD31-4B8C-83A1-F6EECF244321}">
                <p14:modId xmlns:p14="http://schemas.microsoft.com/office/powerpoint/2010/main" val="3699176158"/>
              </p:ext>
            </p:extLst>
          </p:nvPr>
        </p:nvGraphicFramePr>
        <p:xfrm>
          <a:off x="391688" y="7401762"/>
          <a:ext cx="2744724" cy="1525233"/>
        </p:xfrm>
        <a:graphic>
          <a:graphicData uri="http://schemas.openxmlformats.org/drawingml/2006/table">
            <a:tbl>
              <a:tblPr firstRow="1" bandRow="1">
                <a:tableStyleId>{2D5ABB26-0587-4C30-8999-92F81FD0307C}</a:tableStyleId>
              </a:tblPr>
              <a:tblGrid>
                <a:gridCol w="2744724">
                  <a:extLst>
                    <a:ext uri="{9D8B030D-6E8A-4147-A177-3AD203B41FA5}">
                      <a16:colId xmlns:a16="http://schemas.microsoft.com/office/drawing/2014/main" val="2591047853"/>
                    </a:ext>
                  </a:extLst>
                </a:gridCol>
              </a:tblGrid>
              <a:tr h="508411">
                <a:tc>
                  <a:txBody>
                    <a:bodyPr/>
                    <a:lstStyle/>
                    <a:p>
                      <a:pPr algn="ctr"/>
                      <a:r>
                        <a:rPr lang="it-IT" sz="2000" b="1" dirty="0" err="1">
                          <a:latin typeface="Helvetica" pitchFamily="2" charset="0"/>
                        </a:rPr>
                        <a:t>Stiffness-based</a:t>
                      </a:r>
                      <a:endParaRPr lang="it-IT" sz="2000" b="1" dirty="0">
                        <a:latin typeface="Helvetica" pitchFamily="2" charset="0"/>
                      </a:endParaRPr>
                    </a:p>
                  </a:txBody>
                  <a:tcPr/>
                </a:tc>
                <a:extLst>
                  <a:ext uri="{0D108BD9-81ED-4DB2-BD59-A6C34878D82A}">
                    <a16:rowId xmlns:a16="http://schemas.microsoft.com/office/drawing/2014/main" val="1234950572"/>
                  </a:ext>
                </a:extLst>
              </a:tr>
              <a:tr h="508411">
                <a:tc>
                  <a:txBody>
                    <a:bodyPr/>
                    <a:lstStyle/>
                    <a:p>
                      <a:pPr algn="ctr"/>
                      <a:r>
                        <a:rPr lang="it-IT" dirty="0" err="1">
                          <a:latin typeface="Helvetica" pitchFamily="2" charset="0"/>
                        </a:rPr>
                        <a:t>Rigid</a:t>
                      </a:r>
                      <a:r>
                        <a:rPr lang="it-IT" dirty="0">
                          <a:latin typeface="Helvetica" pitchFamily="2" charset="0"/>
                        </a:rPr>
                        <a: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1506310488"/>
                  </a:ext>
                </a:extLst>
              </a:tr>
              <a:tr h="508411">
                <a:tc>
                  <a:txBody>
                    <a:bodyPr/>
                    <a:lstStyle/>
                    <a:p>
                      <a:pPr algn="ctr"/>
                      <a:r>
                        <a:rPr lang="it-IT" dirty="0">
                          <a:latin typeface="Helvetica" pitchFamily="2" charset="0"/>
                        </a:rPr>
                        <a:t>Soft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3238407271"/>
                  </a:ext>
                </a:extLst>
              </a:tr>
            </a:tbl>
          </a:graphicData>
        </a:graphic>
      </p:graphicFrame>
      <p:sp>
        <p:nvSpPr>
          <p:cNvPr id="2" name="CasellaDiTesto 1">
            <a:extLst>
              <a:ext uri="{FF2B5EF4-FFF2-40B4-BE49-F238E27FC236}">
                <a16:creationId xmlns:a16="http://schemas.microsoft.com/office/drawing/2014/main" id="{AE841D64-3BA6-2E03-D8CC-290FA5D0249D}"/>
              </a:ext>
            </a:extLst>
          </p:cNvPr>
          <p:cNvSpPr txBox="1"/>
          <p:nvPr/>
        </p:nvSpPr>
        <p:spPr>
          <a:xfrm>
            <a:off x="4723787" y="1437629"/>
            <a:ext cx="2744426" cy="461665"/>
          </a:xfrm>
          <a:prstGeom prst="rect">
            <a:avLst/>
          </a:prstGeom>
          <a:noFill/>
        </p:spPr>
        <p:txBody>
          <a:bodyPr wrap="square" rtlCol="0">
            <a:spAutoFit/>
          </a:bodyPr>
          <a:lstStyle/>
          <a:p>
            <a:r>
              <a:rPr lang="it-IT" sz="2400" b="1" dirty="0">
                <a:solidFill>
                  <a:srgbClr val="0070C0"/>
                </a:solidFill>
                <a:latin typeface="Helvetica" pitchFamily="2" charset="0"/>
              </a:rPr>
              <a:t>CLASSIFICATION</a:t>
            </a:r>
          </a:p>
        </p:txBody>
      </p:sp>
    </p:spTree>
    <p:extLst>
      <p:ext uri="{BB962C8B-B14F-4D97-AF65-F5344CB8AC3E}">
        <p14:creationId xmlns:p14="http://schemas.microsoft.com/office/powerpoint/2010/main" val="1832391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graphicFrame>
        <p:nvGraphicFramePr>
          <p:cNvPr id="2" name="Tabella 1">
            <a:extLst>
              <a:ext uri="{FF2B5EF4-FFF2-40B4-BE49-F238E27FC236}">
                <a16:creationId xmlns:a16="http://schemas.microsoft.com/office/drawing/2014/main" id="{DA51889F-874B-CB51-17A5-058246A8F797}"/>
              </a:ext>
            </a:extLst>
          </p:cNvPr>
          <p:cNvGraphicFramePr>
            <a:graphicFrameLocks noGrp="1"/>
          </p:cNvGraphicFramePr>
          <p:nvPr>
            <p:extLst>
              <p:ext uri="{D42A27DB-BD31-4B8C-83A1-F6EECF244321}">
                <p14:modId xmlns:p14="http://schemas.microsoft.com/office/powerpoint/2010/main" val="3025683358"/>
              </p:ext>
            </p:extLst>
          </p:nvPr>
        </p:nvGraphicFramePr>
        <p:xfrm>
          <a:off x="416930" y="3306012"/>
          <a:ext cx="2744724" cy="1525233"/>
        </p:xfrm>
        <a:graphic>
          <a:graphicData uri="http://schemas.openxmlformats.org/drawingml/2006/table">
            <a:tbl>
              <a:tblPr firstRow="1" bandRow="1">
                <a:tableStyleId>{2D5ABB26-0587-4C30-8999-92F81FD0307C}</a:tableStyleId>
              </a:tblPr>
              <a:tblGrid>
                <a:gridCol w="2744724">
                  <a:extLst>
                    <a:ext uri="{9D8B030D-6E8A-4147-A177-3AD203B41FA5}">
                      <a16:colId xmlns:a16="http://schemas.microsoft.com/office/drawing/2014/main" val="2591047853"/>
                    </a:ext>
                  </a:extLst>
                </a:gridCol>
              </a:tblGrid>
              <a:tr h="508411">
                <a:tc>
                  <a:txBody>
                    <a:bodyPr/>
                    <a:lstStyle/>
                    <a:p>
                      <a:pPr algn="ctr"/>
                      <a:r>
                        <a:rPr lang="it-IT" sz="2000" b="1" dirty="0" err="1">
                          <a:latin typeface="Helvetica" pitchFamily="2" charset="0"/>
                        </a:rPr>
                        <a:t>Stiffness-based</a:t>
                      </a:r>
                      <a:endParaRPr lang="it-IT" sz="2000" b="1" dirty="0">
                        <a:latin typeface="Helvetica" pitchFamily="2" charset="0"/>
                      </a:endParaRPr>
                    </a:p>
                  </a:txBody>
                  <a:tcPr/>
                </a:tc>
                <a:extLst>
                  <a:ext uri="{0D108BD9-81ED-4DB2-BD59-A6C34878D82A}">
                    <a16:rowId xmlns:a16="http://schemas.microsoft.com/office/drawing/2014/main" val="1234950572"/>
                  </a:ext>
                </a:extLst>
              </a:tr>
              <a:tr h="508411">
                <a:tc>
                  <a:txBody>
                    <a:bodyPr/>
                    <a:lstStyle/>
                    <a:p>
                      <a:pPr algn="ctr"/>
                      <a:r>
                        <a:rPr lang="it-IT" dirty="0" err="1">
                          <a:latin typeface="Helvetica" pitchFamily="2" charset="0"/>
                        </a:rPr>
                        <a:t>Rigid</a:t>
                      </a:r>
                      <a:r>
                        <a:rPr lang="it-IT" dirty="0">
                          <a:latin typeface="Helvetica" pitchFamily="2" charset="0"/>
                        </a:rPr>
                        <a: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1506310488"/>
                  </a:ext>
                </a:extLst>
              </a:tr>
              <a:tr h="508411">
                <a:tc>
                  <a:txBody>
                    <a:bodyPr/>
                    <a:lstStyle/>
                    <a:p>
                      <a:pPr algn="ctr"/>
                      <a:r>
                        <a:rPr lang="it-IT" dirty="0">
                          <a:latin typeface="Helvetica" pitchFamily="2" charset="0"/>
                        </a:rPr>
                        <a:t>Soft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3238407271"/>
                  </a:ext>
                </a:extLst>
              </a:tr>
            </a:tbl>
          </a:graphicData>
        </a:graphic>
      </p:graphicFrame>
      <p:pic>
        <p:nvPicPr>
          <p:cNvPr id="6" name="Immagine 5" descr="Immagine che contiene argento&#10;&#10;Descrizione generata automaticamente con attendibilità media">
            <a:extLst>
              <a:ext uri="{FF2B5EF4-FFF2-40B4-BE49-F238E27FC236}">
                <a16:creationId xmlns:a16="http://schemas.microsoft.com/office/drawing/2014/main" id="{860A8F46-484E-8AEE-5328-CFF4471BA215}"/>
              </a:ext>
            </a:extLst>
          </p:cNvPr>
          <p:cNvPicPr>
            <a:picLocks noChangeAspect="1"/>
          </p:cNvPicPr>
          <p:nvPr/>
        </p:nvPicPr>
        <p:blipFill>
          <a:blip r:embed="rId2"/>
          <a:stretch>
            <a:fillRect/>
          </a:stretch>
        </p:blipFill>
        <p:spPr>
          <a:xfrm>
            <a:off x="4417421" y="2740735"/>
            <a:ext cx="2970022" cy="2655788"/>
          </a:xfrm>
          <a:prstGeom prst="rect">
            <a:avLst/>
          </a:prstGeom>
        </p:spPr>
      </p:pic>
      <p:pic>
        <p:nvPicPr>
          <p:cNvPr id="13" name="Immagine 12" descr="Immagine che contiene oggetti in metallo, strumento&#10;&#10;Descrizione generata automaticamente">
            <a:extLst>
              <a:ext uri="{FF2B5EF4-FFF2-40B4-BE49-F238E27FC236}">
                <a16:creationId xmlns:a16="http://schemas.microsoft.com/office/drawing/2014/main" id="{62EC8F6D-0749-A91E-026A-9359B3813A72}"/>
              </a:ext>
            </a:extLst>
          </p:cNvPr>
          <p:cNvPicPr>
            <a:picLocks noChangeAspect="1"/>
          </p:cNvPicPr>
          <p:nvPr/>
        </p:nvPicPr>
        <p:blipFill>
          <a:blip r:embed="rId3"/>
          <a:stretch>
            <a:fillRect/>
          </a:stretch>
        </p:blipFill>
        <p:spPr>
          <a:xfrm>
            <a:off x="8383252" y="2608491"/>
            <a:ext cx="3165330" cy="3165330"/>
          </a:xfrm>
          <a:prstGeom prst="rect">
            <a:avLst/>
          </a:prstGeom>
        </p:spPr>
      </p:pic>
      <p:sp>
        <p:nvSpPr>
          <p:cNvPr id="3" name="CasellaDiTesto 2">
            <a:extLst>
              <a:ext uri="{FF2B5EF4-FFF2-40B4-BE49-F238E27FC236}">
                <a16:creationId xmlns:a16="http://schemas.microsoft.com/office/drawing/2014/main" id="{4CEB65C6-8350-54AA-1EF7-8D6207A5879E}"/>
              </a:ext>
            </a:extLst>
          </p:cNvPr>
          <p:cNvSpPr txBox="1"/>
          <p:nvPr/>
        </p:nvSpPr>
        <p:spPr>
          <a:xfrm>
            <a:off x="5345495" y="5396523"/>
            <a:ext cx="2231994" cy="215444"/>
          </a:xfrm>
          <a:prstGeom prst="rect">
            <a:avLst/>
          </a:prstGeom>
          <a:noFill/>
        </p:spPr>
        <p:txBody>
          <a:bodyPr wrap="square" rtlCol="0">
            <a:spAutoFit/>
          </a:bodyPr>
          <a:lstStyle/>
          <a:p>
            <a:r>
              <a:rPr lang="it-IT" sz="800" b="1" dirty="0">
                <a:latin typeface="Helvetica" pitchFamily="2" charset="0"/>
              </a:rPr>
              <a:t>Figure 7</a:t>
            </a:r>
            <a:r>
              <a:rPr lang="it-IT" sz="800" dirty="0">
                <a:latin typeface="Helvetica" pitchFamily="2" charset="0"/>
              </a:rPr>
              <a:t>: </a:t>
            </a:r>
            <a:r>
              <a:rPr lang="it-IT" sz="800" dirty="0" err="1">
                <a:latin typeface="Helvetica" pitchFamily="2" charset="0"/>
              </a:rPr>
              <a:t>Rigid</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a:t>
            </a:r>
          </a:p>
        </p:txBody>
      </p:sp>
      <p:sp>
        <p:nvSpPr>
          <p:cNvPr id="11" name="CasellaDiTesto 10">
            <a:extLst>
              <a:ext uri="{FF2B5EF4-FFF2-40B4-BE49-F238E27FC236}">
                <a16:creationId xmlns:a16="http://schemas.microsoft.com/office/drawing/2014/main" id="{58B6D8C9-42AD-2346-CCF6-D6B24649613D}"/>
              </a:ext>
            </a:extLst>
          </p:cNvPr>
          <p:cNvSpPr txBox="1"/>
          <p:nvPr/>
        </p:nvSpPr>
        <p:spPr>
          <a:xfrm>
            <a:off x="9316588" y="5558377"/>
            <a:ext cx="2231994" cy="215444"/>
          </a:xfrm>
          <a:prstGeom prst="rect">
            <a:avLst/>
          </a:prstGeom>
          <a:noFill/>
        </p:spPr>
        <p:txBody>
          <a:bodyPr wrap="square" rtlCol="0">
            <a:spAutoFit/>
          </a:bodyPr>
          <a:lstStyle/>
          <a:p>
            <a:r>
              <a:rPr lang="it-IT" sz="800" b="1" dirty="0">
                <a:latin typeface="Helvetica" pitchFamily="2" charset="0"/>
              </a:rPr>
              <a:t>Figure 8</a:t>
            </a:r>
            <a:r>
              <a:rPr lang="it-IT" sz="800" dirty="0">
                <a:latin typeface="Helvetica" pitchFamily="2" charset="0"/>
              </a:rPr>
              <a:t>: Soft </a:t>
            </a:r>
            <a:r>
              <a:rPr lang="it-IT" sz="800" dirty="0" err="1">
                <a:latin typeface="Helvetica" pitchFamily="2" charset="0"/>
              </a:rPr>
              <a:t>gripper</a:t>
            </a:r>
            <a:r>
              <a:rPr lang="it-IT" sz="800" dirty="0">
                <a:latin typeface="Helvetica" pitchFamily="2" charset="0"/>
              </a:rPr>
              <a:t>. </a:t>
            </a:r>
          </a:p>
        </p:txBody>
      </p:sp>
      <p:graphicFrame>
        <p:nvGraphicFramePr>
          <p:cNvPr id="16" name="Tabella 15">
            <a:extLst>
              <a:ext uri="{FF2B5EF4-FFF2-40B4-BE49-F238E27FC236}">
                <a16:creationId xmlns:a16="http://schemas.microsoft.com/office/drawing/2014/main" id="{73AD7472-C67A-2074-6575-6624B31C0B9F}"/>
              </a:ext>
            </a:extLst>
          </p:cNvPr>
          <p:cNvGraphicFramePr>
            <a:graphicFrameLocks noGrp="1"/>
          </p:cNvGraphicFramePr>
          <p:nvPr>
            <p:extLst>
              <p:ext uri="{D42A27DB-BD31-4B8C-83A1-F6EECF244321}">
                <p14:modId xmlns:p14="http://schemas.microsoft.com/office/powerpoint/2010/main" val="547837529"/>
              </p:ext>
            </p:extLst>
          </p:nvPr>
        </p:nvGraphicFramePr>
        <p:xfrm>
          <a:off x="-3372750" y="3163096"/>
          <a:ext cx="2815059" cy="2056120"/>
        </p:xfrm>
        <a:graphic>
          <a:graphicData uri="http://schemas.openxmlformats.org/drawingml/2006/table">
            <a:tbl>
              <a:tblPr firstRow="1" bandRow="1">
                <a:tableStyleId>{2D5ABB26-0587-4C30-8999-92F81FD0307C}</a:tableStyleId>
              </a:tblPr>
              <a:tblGrid>
                <a:gridCol w="2815059">
                  <a:extLst>
                    <a:ext uri="{9D8B030D-6E8A-4147-A177-3AD203B41FA5}">
                      <a16:colId xmlns:a16="http://schemas.microsoft.com/office/drawing/2014/main" val="3231739291"/>
                    </a:ext>
                  </a:extLst>
                </a:gridCol>
              </a:tblGrid>
              <a:tr h="534868">
                <a:tc>
                  <a:txBody>
                    <a:bodyPr/>
                    <a:lstStyle/>
                    <a:p>
                      <a:pPr algn="ctr"/>
                      <a:r>
                        <a:rPr lang="it-IT" sz="2000" b="1" dirty="0" err="1">
                          <a:latin typeface="Helvetica" pitchFamily="2" charset="0"/>
                        </a:rPr>
                        <a:t>Actuation-based</a:t>
                      </a:r>
                      <a:endParaRPr lang="it-IT" sz="2000" b="1" dirty="0">
                        <a:latin typeface="Helvetica" pitchFamily="2" charset="0"/>
                      </a:endParaRPr>
                    </a:p>
                  </a:txBody>
                  <a:tcPr/>
                </a:tc>
                <a:extLst>
                  <a:ext uri="{0D108BD9-81ED-4DB2-BD59-A6C34878D82A}">
                    <a16:rowId xmlns:a16="http://schemas.microsoft.com/office/drawing/2014/main" val="1616974589"/>
                  </a:ext>
                </a:extLst>
              </a:tr>
              <a:tr h="500582">
                <a:tc>
                  <a:txBody>
                    <a:bodyPr/>
                    <a:lstStyle/>
                    <a:p>
                      <a:pPr algn="ctr"/>
                      <a:r>
                        <a:rPr lang="it-IT" dirty="0">
                          <a:latin typeface="Helvetica" pitchFamily="2" charset="0"/>
                        </a:rPr>
                        <a:t>Electric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985382968"/>
                  </a:ext>
                </a:extLst>
              </a:tr>
              <a:tr h="500582">
                <a:tc>
                  <a:txBody>
                    <a:bodyPr/>
                    <a:lstStyle/>
                    <a:p>
                      <a:pPr algn="ctr"/>
                      <a:r>
                        <a:rPr lang="it-IT" dirty="0" err="1">
                          <a:latin typeface="Helvetica" pitchFamily="2" charset="0"/>
                        </a:rPr>
                        <a:t>Magnetic</a:t>
                      </a:r>
                      <a:r>
                        <a:rPr lang="it-IT" dirty="0">
                          <a:latin typeface="Helvetica" pitchFamily="2" charset="0"/>
                        </a:rPr>
                        <a:t> </a:t>
                      </a:r>
                      <a:r>
                        <a:rPr lang="it-IT" dirty="0" err="1">
                          <a:latin typeface="Helvetica" pitchFamily="2" charset="0"/>
                        </a:rPr>
                        <a:t>actuation</a:t>
                      </a:r>
                      <a:endParaRPr lang="it-IT" dirty="0">
                        <a:latin typeface="Helvetica" pitchFamily="2" charset="0"/>
                      </a:endParaRPr>
                    </a:p>
                  </a:txBody>
                  <a:tcPr/>
                </a:tc>
                <a:extLst>
                  <a:ext uri="{0D108BD9-81ED-4DB2-BD59-A6C34878D82A}">
                    <a16:rowId xmlns:a16="http://schemas.microsoft.com/office/drawing/2014/main" val="3061445234"/>
                  </a:ext>
                </a:extLst>
              </a:tr>
              <a:tr h="520088">
                <a:tc>
                  <a:txBody>
                    <a:bodyPr/>
                    <a:lstStyle/>
                    <a:p>
                      <a:pPr algn="ctr"/>
                      <a:r>
                        <a:rPr lang="it-IT" dirty="0">
                          <a:latin typeface="Helvetica" pitchFamily="2" charset="0"/>
                        </a:rPr>
                        <a:t>Vacuum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2507574357"/>
                  </a:ext>
                </a:extLst>
              </a:tr>
            </a:tbl>
          </a:graphicData>
        </a:graphic>
      </p:graphicFrame>
      <p:graphicFrame>
        <p:nvGraphicFramePr>
          <p:cNvPr id="17" name="Tabella 16">
            <a:extLst>
              <a:ext uri="{FF2B5EF4-FFF2-40B4-BE49-F238E27FC236}">
                <a16:creationId xmlns:a16="http://schemas.microsoft.com/office/drawing/2014/main" id="{C8AC2386-740E-B78C-4317-5B1D3B15F195}"/>
              </a:ext>
            </a:extLst>
          </p:cNvPr>
          <p:cNvGraphicFramePr>
            <a:graphicFrameLocks noGrp="1"/>
          </p:cNvGraphicFramePr>
          <p:nvPr>
            <p:extLst>
              <p:ext uri="{D42A27DB-BD31-4B8C-83A1-F6EECF244321}">
                <p14:modId xmlns:p14="http://schemas.microsoft.com/office/powerpoint/2010/main" val="3593282705"/>
              </p:ext>
            </p:extLst>
          </p:nvPr>
        </p:nvGraphicFramePr>
        <p:xfrm>
          <a:off x="416930" y="7353300"/>
          <a:ext cx="2744724" cy="2033644"/>
        </p:xfrm>
        <a:graphic>
          <a:graphicData uri="http://schemas.openxmlformats.org/drawingml/2006/table">
            <a:tbl>
              <a:tblPr firstRow="1" bandRow="1">
                <a:tableStyleId>{2D5ABB26-0587-4C30-8999-92F81FD0307C}</a:tableStyleId>
              </a:tblPr>
              <a:tblGrid>
                <a:gridCol w="2744724">
                  <a:extLst>
                    <a:ext uri="{9D8B030D-6E8A-4147-A177-3AD203B41FA5}">
                      <a16:colId xmlns:a16="http://schemas.microsoft.com/office/drawing/2014/main" val="3954433855"/>
                    </a:ext>
                  </a:extLst>
                </a:gridCol>
              </a:tblGrid>
              <a:tr h="508411">
                <a:tc>
                  <a:txBody>
                    <a:bodyPr/>
                    <a:lstStyle/>
                    <a:p>
                      <a:pPr algn="ctr"/>
                      <a:r>
                        <a:rPr lang="it-IT" sz="2000" b="1" dirty="0">
                          <a:latin typeface="Helvetica" pitchFamily="2" charset="0"/>
                        </a:rPr>
                        <a:t>Application-</a:t>
                      </a:r>
                      <a:r>
                        <a:rPr lang="it-IT" sz="2000" b="1" dirty="0" err="1">
                          <a:latin typeface="Helvetica" pitchFamily="2" charset="0"/>
                        </a:rPr>
                        <a:t>based</a:t>
                      </a:r>
                      <a:endParaRPr lang="it-IT" sz="2000" b="1" dirty="0">
                        <a:latin typeface="Helvetica" pitchFamily="2" charset="0"/>
                      </a:endParaRPr>
                    </a:p>
                  </a:txBody>
                  <a:tcPr/>
                </a:tc>
                <a:extLst>
                  <a:ext uri="{0D108BD9-81ED-4DB2-BD59-A6C34878D82A}">
                    <a16:rowId xmlns:a16="http://schemas.microsoft.com/office/drawing/2014/main" val="209937249"/>
                  </a:ext>
                </a:extLst>
              </a:tr>
              <a:tr h="508411">
                <a:tc>
                  <a:txBody>
                    <a:bodyPr/>
                    <a:lstStyle/>
                    <a:p>
                      <a:pPr algn="ctr"/>
                      <a:r>
                        <a:rPr lang="it-IT" dirty="0" err="1">
                          <a:latin typeface="Helvetica" pitchFamily="2" charset="0"/>
                        </a:rPr>
                        <a:t>Surgical</a:t>
                      </a:r>
                      <a:r>
                        <a:rPr lang="it-IT" dirty="0">
                          <a:latin typeface="Helvetica" pitchFamily="2" charset="0"/>
                        </a:rPr>
                        <a:t>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2022652594"/>
                  </a:ext>
                </a:extLst>
              </a:tr>
              <a:tr h="508411">
                <a:tc>
                  <a:txBody>
                    <a:bodyPr/>
                    <a:lstStyle/>
                    <a:p>
                      <a:pPr algn="ctr"/>
                      <a:r>
                        <a:rPr lang="it-IT" dirty="0">
                          <a:latin typeface="Helvetica" pitchFamily="2" charset="0"/>
                        </a:rPr>
                        <a:t>Assistive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1400756832"/>
                  </a:ext>
                </a:extLst>
              </a:tr>
              <a:tr h="508411">
                <a:tc>
                  <a:txBody>
                    <a:bodyPr/>
                    <a:lstStyle/>
                    <a:p>
                      <a:pPr algn="ctr"/>
                      <a:r>
                        <a:rPr lang="it-IT" dirty="0">
                          <a:latin typeface="Helvetica" pitchFamily="2" charset="0"/>
                        </a:rPr>
                        <a:t>Industrial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791352807"/>
                  </a:ext>
                </a:extLst>
              </a:tr>
            </a:tbl>
          </a:graphicData>
        </a:graphic>
      </p:graphicFrame>
      <p:sp>
        <p:nvSpPr>
          <p:cNvPr id="9" name="CasellaDiTesto 8">
            <a:extLst>
              <a:ext uri="{FF2B5EF4-FFF2-40B4-BE49-F238E27FC236}">
                <a16:creationId xmlns:a16="http://schemas.microsoft.com/office/drawing/2014/main" id="{3849D9C7-DF3B-27D9-3B84-684E83DE878F}"/>
              </a:ext>
            </a:extLst>
          </p:cNvPr>
          <p:cNvSpPr txBox="1"/>
          <p:nvPr/>
        </p:nvSpPr>
        <p:spPr>
          <a:xfrm>
            <a:off x="4723787" y="1437629"/>
            <a:ext cx="2744426" cy="461665"/>
          </a:xfrm>
          <a:prstGeom prst="rect">
            <a:avLst/>
          </a:prstGeom>
          <a:noFill/>
        </p:spPr>
        <p:txBody>
          <a:bodyPr wrap="square" rtlCol="0">
            <a:spAutoFit/>
          </a:bodyPr>
          <a:lstStyle/>
          <a:p>
            <a:r>
              <a:rPr lang="it-IT" sz="2400" b="1" dirty="0">
                <a:solidFill>
                  <a:srgbClr val="0070C0"/>
                </a:solidFill>
                <a:latin typeface="Helvetica" pitchFamily="2" charset="0"/>
              </a:rPr>
              <a:t>CLASSIFICATION</a:t>
            </a:r>
          </a:p>
        </p:txBody>
      </p:sp>
    </p:spTree>
    <p:extLst>
      <p:ext uri="{BB962C8B-B14F-4D97-AF65-F5344CB8AC3E}">
        <p14:creationId xmlns:p14="http://schemas.microsoft.com/office/powerpoint/2010/main" val="1758632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1197070" y="521407"/>
            <a:ext cx="2305960"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solidFill>
                    <a:schemeClr val="bg1"/>
                  </a:solidFill>
                  <a:latin typeface="Helvetica" pitchFamily="2" charset="0"/>
                </a:rPr>
                <a:t>STATE OF THE ART</a:t>
              </a:r>
            </a:p>
          </p:txBody>
        </p:sp>
      </p:grpSp>
      <p:graphicFrame>
        <p:nvGraphicFramePr>
          <p:cNvPr id="6" name="Tabella 5">
            <a:extLst>
              <a:ext uri="{FF2B5EF4-FFF2-40B4-BE49-F238E27FC236}">
                <a16:creationId xmlns:a16="http://schemas.microsoft.com/office/drawing/2014/main" id="{B284E717-FAC0-1EAA-DB34-E93CE9D08AF8}"/>
              </a:ext>
            </a:extLst>
          </p:cNvPr>
          <p:cNvGraphicFramePr>
            <a:graphicFrameLocks noGrp="1"/>
          </p:cNvGraphicFramePr>
          <p:nvPr>
            <p:extLst>
              <p:ext uri="{D42A27DB-BD31-4B8C-83A1-F6EECF244321}">
                <p14:modId xmlns:p14="http://schemas.microsoft.com/office/powerpoint/2010/main" val="3289408398"/>
              </p:ext>
            </p:extLst>
          </p:nvPr>
        </p:nvGraphicFramePr>
        <p:xfrm>
          <a:off x="410224" y="3008249"/>
          <a:ext cx="2744724" cy="2033644"/>
        </p:xfrm>
        <a:graphic>
          <a:graphicData uri="http://schemas.openxmlformats.org/drawingml/2006/table">
            <a:tbl>
              <a:tblPr firstRow="1" bandRow="1">
                <a:tableStyleId>{2D5ABB26-0587-4C30-8999-92F81FD0307C}</a:tableStyleId>
              </a:tblPr>
              <a:tblGrid>
                <a:gridCol w="2744724">
                  <a:extLst>
                    <a:ext uri="{9D8B030D-6E8A-4147-A177-3AD203B41FA5}">
                      <a16:colId xmlns:a16="http://schemas.microsoft.com/office/drawing/2014/main" val="3954433855"/>
                    </a:ext>
                  </a:extLst>
                </a:gridCol>
              </a:tblGrid>
              <a:tr h="508411">
                <a:tc>
                  <a:txBody>
                    <a:bodyPr/>
                    <a:lstStyle/>
                    <a:p>
                      <a:pPr algn="ctr"/>
                      <a:r>
                        <a:rPr lang="it-IT" sz="2000" b="1" dirty="0">
                          <a:latin typeface="Helvetica" pitchFamily="2" charset="0"/>
                        </a:rPr>
                        <a:t>Application-</a:t>
                      </a:r>
                      <a:r>
                        <a:rPr lang="it-IT" sz="2000" b="1" dirty="0" err="1">
                          <a:latin typeface="Helvetica" pitchFamily="2" charset="0"/>
                        </a:rPr>
                        <a:t>based</a:t>
                      </a:r>
                      <a:endParaRPr lang="it-IT" sz="2000" b="1" dirty="0">
                        <a:latin typeface="Helvetica" pitchFamily="2" charset="0"/>
                      </a:endParaRPr>
                    </a:p>
                  </a:txBody>
                  <a:tcPr/>
                </a:tc>
                <a:extLst>
                  <a:ext uri="{0D108BD9-81ED-4DB2-BD59-A6C34878D82A}">
                    <a16:rowId xmlns:a16="http://schemas.microsoft.com/office/drawing/2014/main" val="209937249"/>
                  </a:ext>
                </a:extLst>
              </a:tr>
              <a:tr h="508411">
                <a:tc>
                  <a:txBody>
                    <a:bodyPr/>
                    <a:lstStyle/>
                    <a:p>
                      <a:pPr algn="ctr"/>
                      <a:r>
                        <a:rPr lang="it-IT" dirty="0" err="1">
                          <a:latin typeface="Helvetica" pitchFamily="2" charset="0"/>
                        </a:rPr>
                        <a:t>Surgical</a:t>
                      </a:r>
                      <a:r>
                        <a:rPr lang="it-IT" dirty="0">
                          <a:latin typeface="Helvetica" pitchFamily="2" charset="0"/>
                        </a:rPr>
                        <a:t>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2022652594"/>
                  </a:ext>
                </a:extLst>
              </a:tr>
              <a:tr h="508411">
                <a:tc>
                  <a:txBody>
                    <a:bodyPr/>
                    <a:lstStyle/>
                    <a:p>
                      <a:pPr algn="ctr"/>
                      <a:r>
                        <a:rPr lang="it-IT" dirty="0">
                          <a:latin typeface="Helvetica" pitchFamily="2" charset="0"/>
                        </a:rPr>
                        <a:t>Assistive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1400756832"/>
                  </a:ext>
                </a:extLst>
              </a:tr>
              <a:tr h="508411">
                <a:tc>
                  <a:txBody>
                    <a:bodyPr/>
                    <a:lstStyle/>
                    <a:p>
                      <a:pPr algn="ctr"/>
                      <a:r>
                        <a:rPr lang="it-IT" dirty="0">
                          <a:latin typeface="Helvetica" pitchFamily="2" charset="0"/>
                        </a:rPr>
                        <a:t>Industrial </a:t>
                      </a:r>
                      <a:r>
                        <a:rPr lang="it-IT" dirty="0" err="1">
                          <a:latin typeface="Helvetica" pitchFamily="2" charset="0"/>
                        </a:rPr>
                        <a:t>applications</a:t>
                      </a:r>
                      <a:endParaRPr lang="it-IT" dirty="0">
                        <a:latin typeface="Helvetica" pitchFamily="2" charset="0"/>
                      </a:endParaRPr>
                    </a:p>
                  </a:txBody>
                  <a:tcPr/>
                </a:tc>
                <a:extLst>
                  <a:ext uri="{0D108BD9-81ED-4DB2-BD59-A6C34878D82A}">
                    <a16:rowId xmlns:a16="http://schemas.microsoft.com/office/drawing/2014/main" val="791352807"/>
                  </a:ext>
                </a:extLst>
              </a:tr>
            </a:tbl>
          </a:graphicData>
        </a:graphic>
      </p:graphicFrame>
      <p:pic>
        <p:nvPicPr>
          <p:cNvPr id="12" name="Immagine 11" descr="Immagine che contiene strumento, leva&#10;&#10;Descrizione generata automaticamente">
            <a:extLst>
              <a:ext uri="{FF2B5EF4-FFF2-40B4-BE49-F238E27FC236}">
                <a16:creationId xmlns:a16="http://schemas.microsoft.com/office/drawing/2014/main" id="{91B7E174-88CB-21F9-1330-44DA6D5AF319}"/>
              </a:ext>
            </a:extLst>
          </p:cNvPr>
          <p:cNvPicPr>
            <a:picLocks noChangeAspect="1"/>
          </p:cNvPicPr>
          <p:nvPr/>
        </p:nvPicPr>
        <p:blipFill>
          <a:blip r:embed="rId2"/>
          <a:stretch>
            <a:fillRect/>
          </a:stretch>
        </p:blipFill>
        <p:spPr>
          <a:xfrm>
            <a:off x="3719829" y="2796277"/>
            <a:ext cx="2612825" cy="1265445"/>
          </a:xfrm>
          <a:prstGeom prst="rect">
            <a:avLst/>
          </a:prstGeom>
        </p:spPr>
      </p:pic>
      <p:pic>
        <p:nvPicPr>
          <p:cNvPr id="14" name="Immagine 13" descr="Immagine che contiene macchina&#10;&#10;Descrizione generata automaticamente">
            <a:extLst>
              <a:ext uri="{FF2B5EF4-FFF2-40B4-BE49-F238E27FC236}">
                <a16:creationId xmlns:a16="http://schemas.microsoft.com/office/drawing/2014/main" id="{5137E59E-2A40-2BFE-9453-9EAA34B19DEA}"/>
              </a:ext>
            </a:extLst>
          </p:cNvPr>
          <p:cNvPicPr>
            <a:picLocks noChangeAspect="1"/>
          </p:cNvPicPr>
          <p:nvPr/>
        </p:nvPicPr>
        <p:blipFill>
          <a:blip r:embed="rId3"/>
          <a:stretch>
            <a:fillRect/>
          </a:stretch>
        </p:blipFill>
        <p:spPr>
          <a:xfrm>
            <a:off x="9247802" y="2273951"/>
            <a:ext cx="2424173" cy="2310095"/>
          </a:xfrm>
          <a:prstGeom prst="rect">
            <a:avLst/>
          </a:prstGeom>
        </p:spPr>
      </p:pic>
      <p:pic>
        <p:nvPicPr>
          <p:cNvPr id="16" name="Immagine 15" descr="Immagine che contiene schizzo, cartone animato, vestiti&#10;&#10;Descrizione generata automaticamente">
            <a:extLst>
              <a:ext uri="{FF2B5EF4-FFF2-40B4-BE49-F238E27FC236}">
                <a16:creationId xmlns:a16="http://schemas.microsoft.com/office/drawing/2014/main" id="{8D105159-23E4-3126-4A96-DB5E0F4B44A3}"/>
              </a:ext>
            </a:extLst>
          </p:cNvPr>
          <p:cNvPicPr>
            <a:picLocks noChangeAspect="1"/>
          </p:cNvPicPr>
          <p:nvPr/>
        </p:nvPicPr>
        <p:blipFill>
          <a:blip r:embed="rId4"/>
          <a:stretch>
            <a:fillRect/>
          </a:stretch>
        </p:blipFill>
        <p:spPr>
          <a:xfrm>
            <a:off x="6793532" y="3735152"/>
            <a:ext cx="1993392" cy="2491740"/>
          </a:xfrm>
          <a:prstGeom prst="rect">
            <a:avLst/>
          </a:prstGeom>
        </p:spPr>
      </p:pic>
      <p:sp>
        <p:nvSpPr>
          <p:cNvPr id="2" name="CasellaDiTesto 1">
            <a:extLst>
              <a:ext uri="{FF2B5EF4-FFF2-40B4-BE49-F238E27FC236}">
                <a16:creationId xmlns:a16="http://schemas.microsoft.com/office/drawing/2014/main" id="{1A10BBFC-9AA7-420F-3565-CEAA5825769F}"/>
              </a:ext>
            </a:extLst>
          </p:cNvPr>
          <p:cNvSpPr txBox="1"/>
          <p:nvPr/>
        </p:nvSpPr>
        <p:spPr>
          <a:xfrm>
            <a:off x="3702426" y="4158222"/>
            <a:ext cx="2231994" cy="215444"/>
          </a:xfrm>
          <a:prstGeom prst="rect">
            <a:avLst/>
          </a:prstGeom>
          <a:noFill/>
        </p:spPr>
        <p:txBody>
          <a:bodyPr wrap="square" rtlCol="0">
            <a:spAutoFit/>
          </a:bodyPr>
          <a:lstStyle/>
          <a:p>
            <a:r>
              <a:rPr lang="it-IT" sz="800" b="1" dirty="0">
                <a:latin typeface="Helvetica" pitchFamily="2" charset="0"/>
              </a:rPr>
              <a:t>Figure 9</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for </a:t>
            </a:r>
            <a:r>
              <a:rPr lang="it-IT" sz="800" dirty="0" err="1">
                <a:latin typeface="Helvetica" pitchFamily="2" charset="0"/>
              </a:rPr>
              <a:t>surgical</a:t>
            </a:r>
            <a:r>
              <a:rPr lang="it-IT" sz="800" dirty="0">
                <a:latin typeface="Helvetica" pitchFamily="2" charset="0"/>
              </a:rPr>
              <a:t> </a:t>
            </a:r>
            <a:r>
              <a:rPr lang="it-IT" sz="800" dirty="0" err="1">
                <a:latin typeface="Helvetica" pitchFamily="2" charset="0"/>
              </a:rPr>
              <a:t>applications</a:t>
            </a:r>
            <a:r>
              <a:rPr lang="it-IT" sz="800" dirty="0">
                <a:latin typeface="Helvetica" pitchFamily="2" charset="0"/>
              </a:rPr>
              <a:t>. </a:t>
            </a:r>
          </a:p>
        </p:txBody>
      </p:sp>
      <p:sp>
        <p:nvSpPr>
          <p:cNvPr id="3" name="CasellaDiTesto 2">
            <a:extLst>
              <a:ext uri="{FF2B5EF4-FFF2-40B4-BE49-F238E27FC236}">
                <a16:creationId xmlns:a16="http://schemas.microsoft.com/office/drawing/2014/main" id="{35C38ECB-7AAC-7D01-BAEB-2555AC941295}"/>
              </a:ext>
            </a:extLst>
          </p:cNvPr>
          <p:cNvSpPr txBox="1"/>
          <p:nvPr/>
        </p:nvSpPr>
        <p:spPr>
          <a:xfrm>
            <a:off x="6673215" y="6237646"/>
            <a:ext cx="2231994" cy="215444"/>
          </a:xfrm>
          <a:prstGeom prst="rect">
            <a:avLst/>
          </a:prstGeom>
          <a:noFill/>
        </p:spPr>
        <p:txBody>
          <a:bodyPr wrap="square" rtlCol="0">
            <a:spAutoFit/>
          </a:bodyPr>
          <a:lstStyle/>
          <a:p>
            <a:r>
              <a:rPr lang="it-IT" sz="800" b="1" dirty="0">
                <a:latin typeface="Helvetica" pitchFamily="2" charset="0"/>
              </a:rPr>
              <a:t>Figure 10</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for assistive </a:t>
            </a:r>
            <a:r>
              <a:rPr lang="it-IT" sz="800" dirty="0" err="1">
                <a:latin typeface="Helvetica" pitchFamily="2" charset="0"/>
              </a:rPr>
              <a:t>applications</a:t>
            </a:r>
            <a:r>
              <a:rPr lang="it-IT" sz="800" dirty="0">
                <a:latin typeface="Helvetica" pitchFamily="2" charset="0"/>
              </a:rPr>
              <a:t>. </a:t>
            </a:r>
          </a:p>
        </p:txBody>
      </p:sp>
      <p:sp>
        <p:nvSpPr>
          <p:cNvPr id="11" name="CasellaDiTesto 10">
            <a:extLst>
              <a:ext uri="{FF2B5EF4-FFF2-40B4-BE49-F238E27FC236}">
                <a16:creationId xmlns:a16="http://schemas.microsoft.com/office/drawing/2014/main" id="{CC4936C3-2BCF-0187-0E8E-DB84B7C06D1E}"/>
              </a:ext>
            </a:extLst>
          </p:cNvPr>
          <p:cNvSpPr txBox="1"/>
          <p:nvPr/>
        </p:nvSpPr>
        <p:spPr>
          <a:xfrm>
            <a:off x="9549782" y="4693386"/>
            <a:ext cx="2231994" cy="215444"/>
          </a:xfrm>
          <a:prstGeom prst="rect">
            <a:avLst/>
          </a:prstGeom>
          <a:noFill/>
        </p:spPr>
        <p:txBody>
          <a:bodyPr wrap="square" rtlCol="0">
            <a:spAutoFit/>
          </a:bodyPr>
          <a:lstStyle/>
          <a:p>
            <a:r>
              <a:rPr lang="it-IT" sz="800" b="1" dirty="0">
                <a:latin typeface="Helvetica" pitchFamily="2" charset="0"/>
              </a:rPr>
              <a:t>Figure 11</a:t>
            </a:r>
            <a:r>
              <a:rPr lang="it-IT" sz="800" dirty="0">
                <a:latin typeface="Helvetica" pitchFamily="2" charset="0"/>
              </a:rPr>
              <a:t>: </a:t>
            </a:r>
            <a:r>
              <a:rPr lang="it-IT" sz="800" dirty="0" err="1">
                <a:latin typeface="Helvetica" pitchFamily="2" charset="0"/>
              </a:rPr>
              <a:t>Gripper</a:t>
            </a:r>
            <a:r>
              <a:rPr lang="it-IT" sz="800" dirty="0">
                <a:latin typeface="Helvetica" pitchFamily="2" charset="0"/>
              </a:rPr>
              <a:t> for industrial </a:t>
            </a:r>
            <a:r>
              <a:rPr lang="it-IT" sz="800" dirty="0" err="1">
                <a:latin typeface="Helvetica" pitchFamily="2" charset="0"/>
              </a:rPr>
              <a:t>applications</a:t>
            </a:r>
            <a:r>
              <a:rPr lang="it-IT" sz="800" dirty="0">
                <a:latin typeface="Helvetica" pitchFamily="2" charset="0"/>
              </a:rPr>
              <a:t>. </a:t>
            </a:r>
          </a:p>
        </p:txBody>
      </p:sp>
      <p:graphicFrame>
        <p:nvGraphicFramePr>
          <p:cNvPr id="17" name="Tabella 16">
            <a:extLst>
              <a:ext uri="{FF2B5EF4-FFF2-40B4-BE49-F238E27FC236}">
                <a16:creationId xmlns:a16="http://schemas.microsoft.com/office/drawing/2014/main" id="{8B60F10D-B231-B51E-DDA3-115CA90ED12C}"/>
              </a:ext>
            </a:extLst>
          </p:cNvPr>
          <p:cNvGraphicFramePr>
            <a:graphicFrameLocks noGrp="1"/>
          </p:cNvGraphicFramePr>
          <p:nvPr>
            <p:extLst>
              <p:ext uri="{D42A27DB-BD31-4B8C-83A1-F6EECF244321}">
                <p14:modId xmlns:p14="http://schemas.microsoft.com/office/powerpoint/2010/main" val="2102182226"/>
              </p:ext>
            </p:extLst>
          </p:nvPr>
        </p:nvGraphicFramePr>
        <p:xfrm>
          <a:off x="416930" y="7158484"/>
          <a:ext cx="2744724" cy="1525233"/>
        </p:xfrm>
        <a:graphic>
          <a:graphicData uri="http://schemas.openxmlformats.org/drawingml/2006/table">
            <a:tbl>
              <a:tblPr firstRow="1" bandRow="1">
                <a:tableStyleId>{2D5ABB26-0587-4C30-8999-92F81FD0307C}</a:tableStyleId>
              </a:tblPr>
              <a:tblGrid>
                <a:gridCol w="2744724">
                  <a:extLst>
                    <a:ext uri="{9D8B030D-6E8A-4147-A177-3AD203B41FA5}">
                      <a16:colId xmlns:a16="http://schemas.microsoft.com/office/drawing/2014/main" val="2591047853"/>
                    </a:ext>
                  </a:extLst>
                </a:gridCol>
              </a:tblGrid>
              <a:tr h="508411">
                <a:tc>
                  <a:txBody>
                    <a:bodyPr/>
                    <a:lstStyle/>
                    <a:p>
                      <a:pPr algn="ctr"/>
                      <a:r>
                        <a:rPr lang="it-IT" sz="2000" b="1" dirty="0" err="1">
                          <a:latin typeface="Helvetica" pitchFamily="2" charset="0"/>
                        </a:rPr>
                        <a:t>Stiffness-based</a:t>
                      </a:r>
                      <a:endParaRPr lang="it-IT" sz="2000" b="1" dirty="0">
                        <a:latin typeface="Helvetica" pitchFamily="2" charset="0"/>
                      </a:endParaRPr>
                    </a:p>
                  </a:txBody>
                  <a:tcPr/>
                </a:tc>
                <a:extLst>
                  <a:ext uri="{0D108BD9-81ED-4DB2-BD59-A6C34878D82A}">
                    <a16:rowId xmlns:a16="http://schemas.microsoft.com/office/drawing/2014/main" val="1234950572"/>
                  </a:ext>
                </a:extLst>
              </a:tr>
              <a:tr h="508411">
                <a:tc>
                  <a:txBody>
                    <a:bodyPr/>
                    <a:lstStyle/>
                    <a:p>
                      <a:pPr algn="ctr"/>
                      <a:r>
                        <a:rPr lang="it-IT" dirty="0" err="1">
                          <a:latin typeface="Helvetica" pitchFamily="2" charset="0"/>
                        </a:rPr>
                        <a:t>Rigid</a:t>
                      </a:r>
                      <a:r>
                        <a:rPr lang="it-IT" dirty="0">
                          <a:latin typeface="Helvetica" pitchFamily="2" charset="0"/>
                        </a:rPr>
                        <a: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1506310488"/>
                  </a:ext>
                </a:extLst>
              </a:tr>
              <a:tr h="508411">
                <a:tc>
                  <a:txBody>
                    <a:bodyPr/>
                    <a:lstStyle/>
                    <a:p>
                      <a:pPr algn="ctr"/>
                      <a:r>
                        <a:rPr lang="it-IT" dirty="0">
                          <a:latin typeface="Helvetica" pitchFamily="2" charset="0"/>
                        </a:rPr>
                        <a:t>Soft </a:t>
                      </a:r>
                      <a:r>
                        <a:rPr lang="it-IT" dirty="0" err="1">
                          <a:latin typeface="Helvetica" pitchFamily="2" charset="0"/>
                        </a:rPr>
                        <a:t>grippers</a:t>
                      </a:r>
                      <a:endParaRPr lang="it-IT" dirty="0">
                        <a:latin typeface="Helvetica" pitchFamily="2" charset="0"/>
                      </a:endParaRPr>
                    </a:p>
                  </a:txBody>
                  <a:tcPr/>
                </a:tc>
                <a:extLst>
                  <a:ext uri="{0D108BD9-81ED-4DB2-BD59-A6C34878D82A}">
                    <a16:rowId xmlns:a16="http://schemas.microsoft.com/office/drawing/2014/main" val="3238407271"/>
                  </a:ext>
                </a:extLst>
              </a:tr>
            </a:tbl>
          </a:graphicData>
        </a:graphic>
      </p:graphicFrame>
      <p:sp>
        <p:nvSpPr>
          <p:cNvPr id="9" name="CasellaDiTesto 8">
            <a:extLst>
              <a:ext uri="{FF2B5EF4-FFF2-40B4-BE49-F238E27FC236}">
                <a16:creationId xmlns:a16="http://schemas.microsoft.com/office/drawing/2014/main" id="{39B208EA-9F56-0888-87A4-2EC8432A2E44}"/>
              </a:ext>
            </a:extLst>
          </p:cNvPr>
          <p:cNvSpPr txBox="1"/>
          <p:nvPr/>
        </p:nvSpPr>
        <p:spPr>
          <a:xfrm>
            <a:off x="4723787" y="1437629"/>
            <a:ext cx="2744426" cy="461665"/>
          </a:xfrm>
          <a:prstGeom prst="rect">
            <a:avLst/>
          </a:prstGeom>
          <a:noFill/>
        </p:spPr>
        <p:txBody>
          <a:bodyPr wrap="square" rtlCol="0">
            <a:spAutoFit/>
          </a:bodyPr>
          <a:lstStyle/>
          <a:p>
            <a:r>
              <a:rPr lang="it-IT" sz="2400" b="1" dirty="0">
                <a:solidFill>
                  <a:srgbClr val="0070C0"/>
                </a:solidFill>
                <a:latin typeface="Helvetica" pitchFamily="2" charset="0"/>
              </a:rPr>
              <a:t>CLASSIFICATION</a:t>
            </a:r>
          </a:p>
        </p:txBody>
      </p:sp>
    </p:spTree>
    <p:extLst>
      <p:ext uri="{BB962C8B-B14F-4D97-AF65-F5344CB8AC3E}">
        <p14:creationId xmlns:p14="http://schemas.microsoft.com/office/powerpoint/2010/main" val="249407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63AF0EEE-3C0C-97E9-9408-A846E1322413}"/>
              </a:ext>
            </a:extLst>
          </p:cNvPr>
          <p:cNvSpPr/>
          <p:nvPr/>
        </p:nvSpPr>
        <p:spPr>
          <a:xfrm>
            <a:off x="3762755" y="521407"/>
            <a:ext cx="1882287" cy="53644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CCEF9C7A-FA81-9B73-3216-1A713BC3B43E}"/>
              </a:ext>
            </a:extLst>
          </p:cNvPr>
          <p:cNvGrpSpPr/>
          <p:nvPr/>
        </p:nvGrpSpPr>
        <p:grpSpPr>
          <a:xfrm>
            <a:off x="1278488" y="620354"/>
            <a:ext cx="9635024" cy="349308"/>
            <a:chOff x="1015870" y="681314"/>
            <a:chExt cx="9635024" cy="349308"/>
          </a:xfrm>
        </p:grpSpPr>
        <p:sp>
          <p:nvSpPr>
            <p:cNvPr id="5" name="CasellaDiTesto 4">
              <a:extLst>
                <a:ext uri="{FF2B5EF4-FFF2-40B4-BE49-F238E27FC236}">
                  <a16:creationId xmlns:a16="http://schemas.microsoft.com/office/drawing/2014/main" id="{1E985F93-E46F-A15B-1B0E-5030C3F14C30}"/>
                </a:ext>
              </a:extLst>
            </p:cNvPr>
            <p:cNvSpPr txBox="1"/>
            <p:nvPr/>
          </p:nvSpPr>
          <p:spPr>
            <a:xfrm>
              <a:off x="3944068" y="681314"/>
              <a:ext cx="994427" cy="338554"/>
            </a:xfrm>
            <a:prstGeom prst="rect">
              <a:avLst/>
            </a:prstGeom>
            <a:noFill/>
          </p:spPr>
          <p:txBody>
            <a:bodyPr wrap="square" rtlCol="0">
              <a:spAutoFit/>
            </a:bodyPr>
            <a:lstStyle/>
            <a:p>
              <a:pPr algn="ctr"/>
              <a:r>
                <a:rPr lang="it-IT" sz="1600" b="1" dirty="0">
                  <a:solidFill>
                    <a:schemeClr val="bg1"/>
                  </a:solidFill>
                  <a:latin typeface="Helvetica" pitchFamily="2" charset="0"/>
                </a:rPr>
                <a:t>DESIGN</a:t>
              </a:r>
            </a:p>
          </p:txBody>
        </p:sp>
        <p:sp>
          <p:nvSpPr>
            <p:cNvPr id="7" name="CasellaDiTesto 6">
              <a:extLst>
                <a:ext uri="{FF2B5EF4-FFF2-40B4-BE49-F238E27FC236}">
                  <a16:creationId xmlns:a16="http://schemas.microsoft.com/office/drawing/2014/main" id="{902EC88E-8220-416C-5346-DA1438E95526}"/>
                </a:ext>
              </a:extLst>
            </p:cNvPr>
            <p:cNvSpPr txBox="1"/>
            <p:nvPr/>
          </p:nvSpPr>
          <p:spPr>
            <a:xfrm>
              <a:off x="5723569" y="681314"/>
              <a:ext cx="1614690" cy="338554"/>
            </a:xfrm>
            <a:prstGeom prst="rect">
              <a:avLst/>
            </a:prstGeom>
            <a:noFill/>
          </p:spPr>
          <p:txBody>
            <a:bodyPr wrap="square" rtlCol="0">
              <a:spAutoFit/>
            </a:bodyPr>
            <a:lstStyle/>
            <a:p>
              <a:pPr algn="ctr"/>
              <a:r>
                <a:rPr lang="it-IT" sz="1600" b="1" dirty="0">
                  <a:latin typeface="Helvetica" pitchFamily="2" charset="0"/>
                </a:rPr>
                <a:t>3D MODELING</a:t>
              </a:r>
            </a:p>
          </p:txBody>
        </p:sp>
        <p:sp>
          <p:nvSpPr>
            <p:cNvPr id="8" name="CasellaDiTesto 7">
              <a:extLst>
                <a:ext uri="{FF2B5EF4-FFF2-40B4-BE49-F238E27FC236}">
                  <a16:creationId xmlns:a16="http://schemas.microsoft.com/office/drawing/2014/main" id="{B0F788F2-9574-25EE-43F9-418FBC2D53E3}"/>
                </a:ext>
              </a:extLst>
            </p:cNvPr>
            <p:cNvSpPr txBox="1"/>
            <p:nvPr/>
          </p:nvSpPr>
          <p:spPr>
            <a:xfrm>
              <a:off x="8123333" y="692068"/>
              <a:ext cx="2527561" cy="338554"/>
            </a:xfrm>
            <a:prstGeom prst="rect">
              <a:avLst/>
            </a:prstGeom>
            <a:noFill/>
          </p:spPr>
          <p:txBody>
            <a:bodyPr wrap="square" rtlCol="0">
              <a:spAutoFit/>
            </a:bodyPr>
            <a:lstStyle/>
            <a:p>
              <a:pPr algn="ctr"/>
              <a:r>
                <a:rPr lang="it-IT" sz="1600" b="1" dirty="0">
                  <a:latin typeface="Helvetica" pitchFamily="2" charset="0"/>
                </a:rPr>
                <a:t>EXPERIMENTAL PHASE</a:t>
              </a:r>
            </a:p>
          </p:txBody>
        </p:sp>
        <p:sp>
          <p:nvSpPr>
            <p:cNvPr id="4" name="CasellaDiTesto 3">
              <a:extLst>
                <a:ext uri="{FF2B5EF4-FFF2-40B4-BE49-F238E27FC236}">
                  <a16:creationId xmlns:a16="http://schemas.microsoft.com/office/drawing/2014/main" id="{3B07E6C5-D787-C5FB-7517-891BB2D04B3D}"/>
                </a:ext>
              </a:extLst>
            </p:cNvPr>
            <p:cNvSpPr txBox="1"/>
            <p:nvPr/>
          </p:nvSpPr>
          <p:spPr>
            <a:xfrm>
              <a:off x="1015870" y="681314"/>
              <a:ext cx="2143124" cy="338554"/>
            </a:xfrm>
            <a:prstGeom prst="rect">
              <a:avLst/>
            </a:prstGeom>
            <a:noFill/>
          </p:spPr>
          <p:txBody>
            <a:bodyPr wrap="square" rtlCol="0">
              <a:spAutoFit/>
            </a:bodyPr>
            <a:lstStyle/>
            <a:p>
              <a:pPr algn="ctr"/>
              <a:r>
                <a:rPr lang="it-IT" sz="1600" b="1" dirty="0">
                  <a:latin typeface="Helvetica" pitchFamily="2" charset="0"/>
                </a:rPr>
                <a:t>STATE OF THE ART</a:t>
              </a:r>
            </a:p>
          </p:txBody>
        </p:sp>
      </p:grpSp>
      <p:sp>
        <p:nvSpPr>
          <p:cNvPr id="9" name="CasellaDiTesto 8">
            <a:extLst>
              <a:ext uri="{FF2B5EF4-FFF2-40B4-BE49-F238E27FC236}">
                <a16:creationId xmlns:a16="http://schemas.microsoft.com/office/drawing/2014/main" id="{F7DE3772-91BC-49FF-72A4-E57FBA7C9FB4}"/>
              </a:ext>
            </a:extLst>
          </p:cNvPr>
          <p:cNvSpPr txBox="1"/>
          <p:nvPr/>
        </p:nvSpPr>
        <p:spPr>
          <a:xfrm>
            <a:off x="2636319" y="1316599"/>
            <a:ext cx="6919361" cy="461665"/>
          </a:xfrm>
          <a:prstGeom prst="rect">
            <a:avLst/>
          </a:prstGeom>
          <a:noFill/>
        </p:spPr>
        <p:txBody>
          <a:bodyPr wrap="square" rtlCol="0">
            <a:spAutoFit/>
          </a:bodyPr>
          <a:lstStyle/>
          <a:p>
            <a:r>
              <a:rPr lang="it-IT" sz="2400" b="1" dirty="0">
                <a:solidFill>
                  <a:srgbClr val="0070C0"/>
                </a:solidFill>
                <a:latin typeface="Helvetica" pitchFamily="2" charset="0"/>
              </a:rPr>
              <a:t>PARALLEL GRIPPER PRELIMINARY SKETCH</a:t>
            </a:r>
          </a:p>
        </p:txBody>
      </p:sp>
      <p:sp>
        <p:nvSpPr>
          <p:cNvPr id="11" name="CasellaDiTesto 10">
            <a:extLst>
              <a:ext uri="{FF2B5EF4-FFF2-40B4-BE49-F238E27FC236}">
                <a16:creationId xmlns:a16="http://schemas.microsoft.com/office/drawing/2014/main" id="{B1361DBF-C207-C553-DA6C-2C03E5493CB0}"/>
              </a:ext>
            </a:extLst>
          </p:cNvPr>
          <p:cNvSpPr txBox="1"/>
          <p:nvPr/>
        </p:nvSpPr>
        <p:spPr>
          <a:xfrm>
            <a:off x="5897695" y="2455373"/>
            <a:ext cx="5403393" cy="338554"/>
          </a:xfrm>
          <a:prstGeom prst="rect">
            <a:avLst/>
          </a:prstGeom>
          <a:noFill/>
        </p:spPr>
        <p:txBody>
          <a:bodyPr wrap="square" rtlCol="0">
            <a:spAutoFit/>
          </a:bodyPr>
          <a:lstStyle/>
          <a:p>
            <a:r>
              <a:rPr lang="it-IT" sz="1600" dirty="0">
                <a:latin typeface="Helvetica" panose="020B0604020202020204" pitchFamily="34" charset="0"/>
                <a:cs typeface="Helvetica" panose="020B0604020202020204" pitchFamily="34" charset="0"/>
              </a:rPr>
              <a:t> </a:t>
            </a:r>
          </a:p>
        </p:txBody>
      </p:sp>
      <p:sp>
        <p:nvSpPr>
          <p:cNvPr id="13" name="CasellaDiTesto 12">
            <a:extLst>
              <a:ext uri="{FF2B5EF4-FFF2-40B4-BE49-F238E27FC236}">
                <a16:creationId xmlns:a16="http://schemas.microsoft.com/office/drawing/2014/main" id="{4C32F986-56A7-B611-5662-FEEAFBE5C9AE}"/>
              </a:ext>
            </a:extLst>
          </p:cNvPr>
          <p:cNvSpPr txBox="1"/>
          <p:nvPr/>
        </p:nvSpPr>
        <p:spPr>
          <a:xfrm>
            <a:off x="5638800" y="2974258"/>
            <a:ext cx="914400" cy="914400"/>
          </a:xfrm>
          <a:prstGeom prst="rect">
            <a:avLst/>
          </a:prstGeom>
          <a:noFill/>
        </p:spPr>
        <p:txBody>
          <a:bodyPr wrap="square" rtlCol="0">
            <a:spAutoFit/>
          </a:bodyPr>
          <a:lstStyle/>
          <a:p>
            <a:endParaRPr lang="it-IT" dirty="0"/>
          </a:p>
        </p:txBody>
      </p:sp>
      <p:sp>
        <p:nvSpPr>
          <p:cNvPr id="15" name="CasellaDiTesto 14">
            <a:extLst>
              <a:ext uri="{FF2B5EF4-FFF2-40B4-BE49-F238E27FC236}">
                <a16:creationId xmlns:a16="http://schemas.microsoft.com/office/drawing/2014/main" id="{9A87441C-B1C3-C9C5-0314-6686796F72CA}"/>
              </a:ext>
            </a:extLst>
          </p:cNvPr>
          <p:cNvSpPr txBox="1"/>
          <p:nvPr/>
        </p:nvSpPr>
        <p:spPr>
          <a:xfrm>
            <a:off x="5554807" y="2241468"/>
            <a:ext cx="5662288" cy="923330"/>
          </a:xfrm>
          <a:prstGeom prst="rect">
            <a:avLst/>
          </a:prstGeom>
          <a:noFill/>
        </p:spPr>
        <p:txBody>
          <a:bodyPr wrap="square" rtlCol="0">
            <a:spAutoFit/>
          </a:bodyPr>
          <a:lstStyle/>
          <a:p>
            <a:pPr algn="just"/>
            <a:r>
              <a:rPr lang="it-IT" dirty="0"/>
              <a:t>The first part of the gripper design process </a:t>
            </a:r>
            <a:r>
              <a:rPr lang="it-IT" b="0" i="0" dirty="0">
                <a:solidFill>
                  <a:srgbClr val="3D3D3D"/>
                </a:solidFill>
                <a:effectLst/>
                <a:highlight>
                  <a:srgbClr val="FFFFFF"/>
                </a:highlight>
                <a:latin typeface="Roboto" panose="02000000000000000000" pitchFamily="2" charset="0"/>
              </a:rPr>
              <a:t>deals with a preliminary sketch that shows the main idea and components of the parallel gripper</a:t>
            </a:r>
            <a:endParaRPr lang="it-IT" dirty="0"/>
          </a:p>
        </p:txBody>
      </p:sp>
      <p:graphicFrame>
        <p:nvGraphicFramePr>
          <p:cNvPr id="26" name="CasellaDiTesto 13">
            <a:extLst>
              <a:ext uri="{FF2B5EF4-FFF2-40B4-BE49-F238E27FC236}">
                <a16:creationId xmlns:a16="http://schemas.microsoft.com/office/drawing/2014/main" id="{3BC256F8-E1B7-DA67-FC93-4D35958D1D1B}"/>
              </a:ext>
            </a:extLst>
          </p:cNvPr>
          <p:cNvGraphicFramePr/>
          <p:nvPr>
            <p:extLst>
              <p:ext uri="{D42A27DB-BD31-4B8C-83A1-F6EECF244321}">
                <p14:modId xmlns:p14="http://schemas.microsoft.com/office/powerpoint/2010/main" val="432366717"/>
              </p:ext>
            </p:extLst>
          </p:nvPr>
        </p:nvGraphicFramePr>
        <p:xfrm>
          <a:off x="5638800" y="3257131"/>
          <a:ext cx="5976982" cy="3139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uppo 13">
            <a:extLst>
              <a:ext uri="{FF2B5EF4-FFF2-40B4-BE49-F238E27FC236}">
                <a16:creationId xmlns:a16="http://schemas.microsoft.com/office/drawing/2014/main" id="{EE627874-42D7-7414-CE37-2CC725DB5CB2}"/>
              </a:ext>
            </a:extLst>
          </p:cNvPr>
          <p:cNvGrpSpPr/>
          <p:nvPr/>
        </p:nvGrpSpPr>
        <p:grpSpPr>
          <a:xfrm>
            <a:off x="5638800" y="3582089"/>
            <a:ext cx="5662288" cy="486720"/>
            <a:chOff x="0" y="28572"/>
            <a:chExt cx="5525729" cy="486720"/>
          </a:xfrm>
          <a:solidFill>
            <a:srgbClr val="002060"/>
          </a:solidFill>
        </p:grpSpPr>
        <p:sp>
          <p:nvSpPr>
            <p:cNvPr id="27" name="Rettangolo con angoli arrotondati 26">
              <a:extLst>
                <a:ext uri="{FF2B5EF4-FFF2-40B4-BE49-F238E27FC236}">
                  <a16:creationId xmlns:a16="http://schemas.microsoft.com/office/drawing/2014/main" id="{3CECB810-0B95-7FD1-4DB9-D2A5DBA93113}"/>
                </a:ext>
              </a:extLst>
            </p:cNvPr>
            <p:cNvSpPr/>
            <p:nvPr/>
          </p:nvSpPr>
          <p:spPr>
            <a:xfrm>
              <a:off x="0" y="28572"/>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8" name="CasellaDiTesto 27">
              <a:extLst>
                <a:ext uri="{FF2B5EF4-FFF2-40B4-BE49-F238E27FC236}">
                  <a16:creationId xmlns:a16="http://schemas.microsoft.com/office/drawing/2014/main" id="{DFB2661D-C828-FC94-029C-8801A660D85D}"/>
                </a:ext>
              </a:extLst>
            </p:cNvPr>
            <p:cNvSpPr txBox="1"/>
            <p:nvPr/>
          </p:nvSpPr>
          <p:spPr>
            <a:xfrm>
              <a:off x="23760" y="52332"/>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700" kern="1200" dirty="0">
                  <a:latin typeface="Helvetica" pitchFamily="2" charset="0"/>
                </a:rPr>
                <a:t>Base part and DC motor case</a:t>
              </a:r>
            </a:p>
          </p:txBody>
        </p:sp>
      </p:grpSp>
      <p:grpSp>
        <p:nvGrpSpPr>
          <p:cNvPr id="16" name="Gruppo 15">
            <a:extLst>
              <a:ext uri="{FF2B5EF4-FFF2-40B4-BE49-F238E27FC236}">
                <a16:creationId xmlns:a16="http://schemas.microsoft.com/office/drawing/2014/main" id="{6A7F0510-AA55-44ED-2AAB-99D093ECD116}"/>
              </a:ext>
            </a:extLst>
          </p:cNvPr>
          <p:cNvGrpSpPr/>
          <p:nvPr/>
        </p:nvGrpSpPr>
        <p:grpSpPr>
          <a:xfrm>
            <a:off x="5638800" y="4126655"/>
            <a:ext cx="5662288" cy="486720"/>
            <a:chOff x="0" y="573138"/>
            <a:chExt cx="5525729" cy="486720"/>
          </a:xfrm>
          <a:solidFill>
            <a:srgbClr val="002060"/>
          </a:solidFill>
        </p:grpSpPr>
        <p:sp>
          <p:nvSpPr>
            <p:cNvPr id="24" name="Rettangolo con angoli arrotondati 23">
              <a:extLst>
                <a:ext uri="{FF2B5EF4-FFF2-40B4-BE49-F238E27FC236}">
                  <a16:creationId xmlns:a16="http://schemas.microsoft.com/office/drawing/2014/main" id="{7BA18842-5352-B609-17A1-18E286632070}"/>
                </a:ext>
              </a:extLst>
            </p:cNvPr>
            <p:cNvSpPr/>
            <p:nvPr/>
          </p:nvSpPr>
          <p:spPr>
            <a:xfrm>
              <a:off x="0" y="5731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5" name="CasellaDiTesto 24">
              <a:extLst>
                <a:ext uri="{FF2B5EF4-FFF2-40B4-BE49-F238E27FC236}">
                  <a16:creationId xmlns:a16="http://schemas.microsoft.com/office/drawing/2014/main" id="{0CE993B4-F852-8417-B0CC-3DEF42808C60}"/>
                </a:ext>
              </a:extLst>
            </p:cNvPr>
            <p:cNvSpPr txBox="1"/>
            <p:nvPr/>
          </p:nvSpPr>
          <p:spPr>
            <a:xfrm>
              <a:off x="23760" y="5968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700" kern="1200" dirty="0">
                  <a:latin typeface="Helvetica" pitchFamily="2" charset="0"/>
                </a:rPr>
                <a:t>Palm (elevator)</a:t>
              </a:r>
            </a:p>
          </p:txBody>
        </p:sp>
      </p:grpSp>
      <p:grpSp>
        <p:nvGrpSpPr>
          <p:cNvPr id="17" name="Gruppo 16">
            <a:extLst>
              <a:ext uri="{FF2B5EF4-FFF2-40B4-BE49-F238E27FC236}">
                <a16:creationId xmlns:a16="http://schemas.microsoft.com/office/drawing/2014/main" id="{DB958A48-D7B0-E6F8-E0C6-0E239F13411F}"/>
              </a:ext>
            </a:extLst>
          </p:cNvPr>
          <p:cNvGrpSpPr/>
          <p:nvPr/>
        </p:nvGrpSpPr>
        <p:grpSpPr>
          <a:xfrm>
            <a:off x="5638800" y="4688255"/>
            <a:ext cx="5662288" cy="486720"/>
            <a:chOff x="0" y="1134738"/>
            <a:chExt cx="5525729" cy="486720"/>
          </a:xfrm>
          <a:solidFill>
            <a:srgbClr val="002060"/>
          </a:solidFill>
        </p:grpSpPr>
        <p:sp>
          <p:nvSpPr>
            <p:cNvPr id="21" name="Rettangolo con angoli arrotondati 20">
              <a:extLst>
                <a:ext uri="{FF2B5EF4-FFF2-40B4-BE49-F238E27FC236}">
                  <a16:creationId xmlns:a16="http://schemas.microsoft.com/office/drawing/2014/main" id="{635E3B39-5618-59DE-8039-E8FB7065B5BA}"/>
                </a:ext>
              </a:extLst>
            </p:cNvPr>
            <p:cNvSpPr/>
            <p:nvPr/>
          </p:nvSpPr>
          <p:spPr>
            <a:xfrm>
              <a:off x="0" y="11347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3" name="CasellaDiTesto 22">
              <a:extLst>
                <a:ext uri="{FF2B5EF4-FFF2-40B4-BE49-F238E27FC236}">
                  <a16:creationId xmlns:a16="http://schemas.microsoft.com/office/drawing/2014/main" id="{CC94D5E8-2CAF-8B37-53A7-2FD885443BF8}"/>
                </a:ext>
              </a:extLst>
            </p:cNvPr>
            <p:cNvSpPr txBox="1"/>
            <p:nvPr/>
          </p:nvSpPr>
          <p:spPr>
            <a:xfrm>
              <a:off x="23760" y="1158498"/>
              <a:ext cx="547820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700" kern="1200" dirty="0">
                  <a:latin typeface="Helvetica" pitchFamily="2" charset="0"/>
                </a:rPr>
                <a:t>Connection rods</a:t>
              </a:r>
            </a:p>
          </p:txBody>
        </p:sp>
      </p:grpSp>
      <p:grpSp>
        <p:nvGrpSpPr>
          <p:cNvPr id="18" name="Gruppo 17">
            <a:extLst>
              <a:ext uri="{FF2B5EF4-FFF2-40B4-BE49-F238E27FC236}">
                <a16:creationId xmlns:a16="http://schemas.microsoft.com/office/drawing/2014/main" id="{37D229C1-56F8-6B05-E2F0-E79FA354EA25}"/>
              </a:ext>
            </a:extLst>
          </p:cNvPr>
          <p:cNvGrpSpPr/>
          <p:nvPr/>
        </p:nvGrpSpPr>
        <p:grpSpPr>
          <a:xfrm>
            <a:off x="5638800" y="5249855"/>
            <a:ext cx="5686635" cy="486720"/>
            <a:chOff x="0" y="1696338"/>
            <a:chExt cx="5549489" cy="486720"/>
          </a:xfrm>
          <a:solidFill>
            <a:srgbClr val="002060"/>
          </a:solidFill>
        </p:grpSpPr>
        <p:sp>
          <p:nvSpPr>
            <p:cNvPr id="19" name="Rettangolo con angoli arrotondati 18">
              <a:extLst>
                <a:ext uri="{FF2B5EF4-FFF2-40B4-BE49-F238E27FC236}">
                  <a16:creationId xmlns:a16="http://schemas.microsoft.com/office/drawing/2014/main" id="{A43805F8-27CD-F5A7-A28F-D40052421EAD}"/>
                </a:ext>
              </a:extLst>
            </p:cNvPr>
            <p:cNvSpPr/>
            <p:nvPr/>
          </p:nvSpPr>
          <p:spPr>
            <a:xfrm>
              <a:off x="0" y="1696338"/>
              <a:ext cx="5525729" cy="48672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20" name="CasellaDiTesto 19">
              <a:extLst>
                <a:ext uri="{FF2B5EF4-FFF2-40B4-BE49-F238E27FC236}">
                  <a16:creationId xmlns:a16="http://schemas.microsoft.com/office/drawing/2014/main" id="{45934B72-BF3F-FE7E-1F19-531D8687184D}"/>
                </a:ext>
              </a:extLst>
            </p:cNvPr>
            <p:cNvSpPr txBox="1"/>
            <p:nvPr/>
          </p:nvSpPr>
          <p:spPr>
            <a:xfrm>
              <a:off x="23760" y="1720098"/>
              <a:ext cx="5525729" cy="439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700" kern="1200" dirty="0">
                  <a:latin typeface="Helvetica" pitchFamily="2" charset="0"/>
                </a:rPr>
                <a:t>3 identical fingers equally spaced along a circumference</a:t>
              </a:r>
            </a:p>
          </p:txBody>
        </p:sp>
      </p:grpSp>
      <p:pic>
        <p:nvPicPr>
          <p:cNvPr id="3" name="sketch_copia">
            <a:extLst>
              <a:ext uri="{FF2B5EF4-FFF2-40B4-BE49-F238E27FC236}">
                <a16:creationId xmlns:a16="http://schemas.microsoft.com/office/drawing/2014/main" id="{48DDBD0D-7CAB-E7BC-298D-0350BA5935BB}"/>
              </a:ext>
            </a:extLst>
          </p:cNvPr>
          <p:cNvPicPr>
            <a:picLocks noChangeAspect="1"/>
          </p:cNvPicPr>
          <p:nvPr/>
        </p:nvPicPr>
        <p:blipFill>
          <a:blip r:embed="rId7"/>
          <a:srcRect/>
          <a:stretch/>
        </p:blipFill>
        <p:spPr>
          <a:xfrm>
            <a:off x="890912" y="1788215"/>
            <a:ext cx="3662868" cy="4724400"/>
          </a:xfrm>
          <a:prstGeom prst="rect">
            <a:avLst/>
          </a:prstGeom>
        </p:spPr>
      </p:pic>
      <p:pic>
        <p:nvPicPr>
          <p:cNvPr id="6" name="dof_parallelo">
            <a:extLst>
              <a:ext uri="{FF2B5EF4-FFF2-40B4-BE49-F238E27FC236}">
                <a16:creationId xmlns:a16="http://schemas.microsoft.com/office/drawing/2014/main" id="{B6A182EE-C21E-9455-A9EF-2CB8E66F8B85}"/>
              </a:ext>
            </a:extLst>
          </p:cNvPr>
          <p:cNvPicPr/>
          <p:nvPr/>
        </p:nvPicPr>
        <p:blipFill>
          <a:blip r:embed="rId8"/>
          <a:srcRect/>
          <a:stretch/>
        </p:blipFill>
        <p:spPr>
          <a:xfrm>
            <a:off x="2645731" y="7246472"/>
            <a:ext cx="5113870" cy="3350634"/>
          </a:xfrm>
          <a:prstGeom prst="rect">
            <a:avLst/>
          </a:prstGeom>
        </p:spPr>
      </p:pic>
    </p:spTree>
    <p:extLst>
      <p:ext uri="{BB962C8B-B14F-4D97-AF65-F5344CB8AC3E}">
        <p14:creationId xmlns:p14="http://schemas.microsoft.com/office/powerpoint/2010/main" val="70567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123cce8b-2130-4c77-9c27-8d723a159b7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B98AC74965BFCC4CA3315FFF692EBB32" ma:contentTypeVersion="17" ma:contentTypeDescription="Creare un nuovo documento." ma:contentTypeScope="" ma:versionID="b0fd5f68d564fce1c5995e924d8cfe57">
  <xsd:schema xmlns:xsd="http://www.w3.org/2001/XMLSchema" xmlns:xs="http://www.w3.org/2001/XMLSchema" xmlns:p="http://schemas.microsoft.com/office/2006/metadata/properties" xmlns:ns3="123cce8b-2130-4c77-9c27-8d723a159b71" xmlns:ns4="a3ce158b-ec14-46ff-a44b-3134233168ec" targetNamespace="http://schemas.microsoft.com/office/2006/metadata/properties" ma:root="true" ma:fieldsID="84e5b3af95f0bc45785277594a088b56" ns3:_="" ns4:_="">
    <xsd:import namespace="123cce8b-2130-4c77-9c27-8d723a159b71"/>
    <xsd:import namespace="a3ce158b-ec14-46ff-a44b-3134233168e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earchProperties" minOccurs="0"/>
                <xsd:element ref="ns3:MediaServiceObjectDetectorVersions" minOccurs="0"/>
                <xsd:element ref="ns4:SharedWithUsers" minOccurs="0"/>
                <xsd:element ref="ns4:SharedWithDetails" minOccurs="0"/>
                <xsd:element ref="ns4:SharingHintHash" minOccurs="0"/>
                <xsd:element ref="ns3:_activity"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3cce8b-2130-4c77-9c27-8d723a159b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_activity" ma:index="22" nillable="true" ma:displayName="_activity" ma:hidden="true" ma:internalName="_activity">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ce158b-ec14-46ff-a44b-3134233168ec" elementFormDefault="qualified">
    <xsd:import namespace="http://schemas.microsoft.com/office/2006/documentManagement/types"/>
    <xsd:import namespace="http://schemas.microsoft.com/office/infopath/2007/PartnerControls"/>
    <xsd:element name="SharedWithUsers" ma:index="19"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ondiviso con dettagli" ma:internalName="SharedWithDetails" ma:readOnly="true">
      <xsd:simpleType>
        <xsd:restriction base="dms:Note">
          <xsd:maxLength value="255"/>
        </xsd:restriction>
      </xsd:simpleType>
    </xsd:element>
    <xsd:element name="SharingHintHash" ma:index="21"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14DDD7-013E-4239-8F77-79EB23672B40}">
  <ds:schemaRefs>
    <ds:schemaRef ds:uri="http://schemas.microsoft.com/sharepoint/v3/contenttype/forms"/>
  </ds:schemaRefs>
</ds:datastoreItem>
</file>

<file path=customXml/itemProps2.xml><?xml version="1.0" encoding="utf-8"?>
<ds:datastoreItem xmlns:ds="http://schemas.openxmlformats.org/officeDocument/2006/customXml" ds:itemID="{800E0267-F75A-4241-9515-ED1AC1C58951}">
  <ds:schemaRefs>
    <ds:schemaRef ds:uri="http://schemas.microsoft.com/office/2006/documentManagement/types"/>
    <ds:schemaRef ds:uri="123cce8b-2130-4c77-9c27-8d723a159b71"/>
    <ds:schemaRef ds:uri="http://www.w3.org/XML/1998/namespace"/>
    <ds:schemaRef ds:uri="http://purl.org/dc/elements/1.1/"/>
    <ds:schemaRef ds:uri="a3ce158b-ec14-46ff-a44b-3134233168ec"/>
    <ds:schemaRef ds:uri="http://schemas.openxmlformats.org/package/2006/metadata/core-properties"/>
    <ds:schemaRef ds:uri="http://schemas.microsoft.com/office/2006/metadata/properties"/>
    <ds:schemaRef ds:uri="http://purl.org/dc/dcmitype/"/>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0EA9BB5D-0A6E-415C-83E3-5BEF5BD19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3cce8b-2130-4c77-9c27-8d723a159b71"/>
    <ds:schemaRef ds:uri="a3ce158b-ec14-46ff-a44b-3134233168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TotalTime>
  <Words>2517</Words>
  <Application>Microsoft Macintosh PowerPoint</Application>
  <PresentationFormat>Widescreen</PresentationFormat>
  <Paragraphs>438</Paragraphs>
  <Slides>41</Slides>
  <Notes>0</Notes>
  <HiddenSlides>0</HiddenSlides>
  <MMClips>3</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41</vt:i4>
      </vt:variant>
    </vt:vector>
  </HeadingPairs>
  <TitlesOfParts>
    <vt:vector size="49" baseType="lpstr">
      <vt:lpstr>.SF NS</vt:lpstr>
      <vt:lpstr>Aptos</vt:lpstr>
      <vt:lpstr>Aptos Display</vt:lpstr>
      <vt:lpstr>Arial</vt:lpstr>
      <vt:lpstr>Cambria Math</vt:lpstr>
      <vt:lpstr>Helvetica</vt:lpstr>
      <vt:lpstr>Roboto</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SALTARELLI NICOLA</dc:creator>
  <cp:lastModifiedBy>SALTARELLI NICOLA</cp:lastModifiedBy>
  <cp:revision>44</cp:revision>
  <dcterms:created xsi:type="dcterms:W3CDTF">2024-08-25T08:46:25Z</dcterms:created>
  <dcterms:modified xsi:type="dcterms:W3CDTF">2024-09-04T16:33:30Z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0x010100B98AC74965BFCC4CA3315FFF692EBB32</vt:lpwstr>
  </property>
</Properties>
</file>